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3.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4.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5.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6.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9" r:id="rId1"/>
    <p:sldMasterId id="2147484442" r:id="rId2"/>
  </p:sldMasterIdLst>
  <p:notesMasterIdLst>
    <p:notesMasterId r:id="rId29"/>
  </p:notesMasterIdLst>
  <p:sldIdLst>
    <p:sldId id="315" r:id="rId3"/>
    <p:sldId id="257" r:id="rId4"/>
    <p:sldId id="258" r:id="rId5"/>
    <p:sldId id="316" r:id="rId6"/>
    <p:sldId id="317" r:id="rId7"/>
    <p:sldId id="318" r:id="rId8"/>
    <p:sldId id="319" r:id="rId9"/>
    <p:sldId id="320" r:id="rId10"/>
    <p:sldId id="324" r:id="rId11"/>
    <p:sldId id="325" r:id="rId12"/>
    <p:sldId id="326" r:id="rId13"/>
    <p:sldId id="327" r:id="rId14"/>
    <p:sldId id="328" r:id="rId15"/>
    <p:sldId id="321" r:id="rId16"/>
    <p:sldId id="323" r:id="rId17"/>
    <p:sldId id="329" r:id="rId18"/>
    <p:sldId id="330" r:id="rId19"/>
    <p:sldId id="331" r:id="rId20"/>
    <p:sldId id="338" r:id="rId21"/>
    <p:sldId id="332" r:id="rId22"/>
    <p:sldId id="333" r:id="rId23"/>
    <p:sldId id="339" r:id="rId24"/>
    <p:sldId id="340" r:id="rId25"/>
    <p:sldId id="341" r:id="rId26"/>
    <p:sldId id="342" r:id="rId27"/>
    <p:sldId id="343"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ndra Paoli" initials="l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48A"/>
    <a:srgbClr val="D5E5E7"/>
    <a:srgbClr val="700808"/>
    <a:srgbClr val="000000"/>
    <a:srgbClr val="D1D1DA"/>
    <a:srgbClr val="E9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7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34"/>
    </p:cViewPr>
  </p:sorterViewPr>
  <p:notesViewPr>
    <p:cSldViewPr>
      <p:cViewPr>
        <p:scale>
          <a:sx n="100" d="100"/>
          <a:sy n="100" d="100"/>
        </p:scale>
        <p:origin x="-154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0BC07087-5E6C-4391-A1D3-98CAC75CFB7B}">
      <dgm:prSet custT="1"/>
      <dgm:spPr/>
      <dgm:t>
        <a:bodyPr/>
        <a:lstStyle/>
        <a:p>
          <a:pPr algn="r" rtl="1"/>
          <a:r>
            <a:rPr lang="ar-SA" sz="3600" dirty="0"/>
            <a:t>تاريخياً ارتبط مفهوم المحاسبة بما يؤديه المحاسب في الممارسة العملية، حيث كان ينظر للمحاسبة على أنها عملية فنية تتضمن تسجيل وتبويب وتلخيص العمليات المالية واستخلاص النتائج المترتبة على هذه العمليات. </a:t>
          </a:r>
          <a:endParaRPr lang="en-US" sz="3600" dirty="0"/>
        </a:p>
      </dgm:t>
    </dgm:pt>
    <dgm:pt modelId="{B8072D17-A958-4140-B931-553B79CE9115}" type="parTrans" cxnId="{B89601E3-E930-43A5-BC6C-B86CA47FA119}">
      <dgm:prSet/>
      <dgm:spPr/>
      <dgm:t>
        <a:bodyPr/>
        <a:lstStyle/>
        <a:p>
          <a:pPr rtl="1"/>
          <a:endParaRPr lang="ar-EG"/>
        </a:p>
      </dgm:t>
    </dgm:pt>
    <dgm:pt modelId="{2E44477A-4AB4-48DC-871A-3DC4229E28F8}" type="sibTrans" cxnId="{B89601E3-E930-43A5-BC6C-B86CA47FA119}">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131915" custLinFactNeighborY="-13617">
        <dgm:presLayoutVars>
          <dgm:bulletEnabled val="1"/>
        </dgm:presLayoutVars>
      </dgm:prSet>
      <dgm:spPr/>
    </dgm:pt>
  </dgm:ptLst>
  <dgm:cxnLst>
    <dgm:cxn modelId="{304E0B6D-85F4-469E-AC2E-E4CD2807CEBF}" type="presOf" srcId="{0BC07087-5E6C-4391-A1D3-98CAC75CFB7B}" destId="{013C56D5-0CA5-47EB-B786-0AB370387915}" srcOrd="0" destOrd="0" presId="urn:microsoft.com/office/officeart/2005/8/layout/vProcess5"/>
    <dgm:cxn modelId="{C649BBDE-253B-164C-ABB2-85B757F2D8F5}" type="presOf" srcId="{FD5A9121-9E87-42B2-9B05-455EC8C05672}" destId="{11B7F29B-617A-413C-84AC-498507A9DC21}" srcOrd="0" destOrd="0" presId="urn:microsoft.com/office/officeart/2005/8/layout/vProcess5"/>
    <dgm:cxn modelId="{B89601E3-E930-43A5-BC6C-B86CA47FA119}" srcId="{FD5A9121-9E87-42B2-9B05-455EC8C05672}" destId="{0BC07087-5E6C-4391-A1D3-98CAC75CFB7B}" srcOrd="0" destOrd="0" parTransId="{B8072D17-A958-4140-B931-553B79CE9115}" sibTransId="{2E44477A-4AB4-48DC-871A-3DC4229E28F8}"/>
    <dgm:cxn modelId="{E2BF9A92-14EF-3448-BA58-7C42E83C03FA}" type="presParOf" srcId="{11B7F29B-617A-413C-84AC-498507A9DC21}" destId="{D8DD1BB4-6967-4D1B-B342-02CD0F66AAFC}" srcOrd="0" destOrd="0" presId="urn:microsoft.com/office/officeart/2005/8/layout/vProcess5"/>
    <dgm:cxn modelId="{56726896-E552-4A5F-B70A-7D6E272FF82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dirty="0"/>
            <a:t>تفصح القوائم المالية عن المركز المالي للمنشأة</a:t>
          </a:r>
          <a:r>
            <a:rPr lang="en-US" sz="2800" b="1" dirty="0"/>
            <a:t> </a:t>
          </a:r>
          <a:r>
            <a:rPr lang="ar-SA" sz="2800" dirty="0"/>
            <a:t>في تاريخ معين وكذلك نتائج أعمال المنشأة التي تحققت خلال فترة معينة.</a:t>
          </a:r>
          <a:endParaRPr lang="en-US" sz="2800" dirty="0"/>
        </a:p>
        <a:p>
          <a:pPr algn="r" rtl="1"/>
          <a:r>
            <a:rPr lang="ar-SA" sz="2800" dirty="0"/>
            <a:t>تقوم منشآت الأعمال بإعداد أربعة أنواع مختلفة من القوائم المالية وهي:</a:t>
          </a:r>
          <a:r>
            <a:rPr lang="ar-SA" sz="2800" b="1" dirty="0"/>
            <a:t> </a:t>
          </a:r>
          <a:endParaRPr lang="en-US" sz="2800" b="1" dirty="0"/>
        </a:p>
        <a:p>
          <a:pPr algn="r" rtl="1"/>
          <a:endParaRPr lang="en-US" sz="2400" b="1" dirty="0"/>
        </a:p>
        <a:p>
          <a:pPr algn="r" rtl="1"/>
          <a:endParaRPr lang="en-US" sz="2400" b="1" dirty="0"/>
        </a:p>
        <a:p>
          <a:pPr algn="r" rtl="1"/>
          <a:endParaRPr lang="en-US" sz="2400" b="1" dirty="0"/>
        </a:p>
        <a:p>
          <a:pPr algn="r" rtl="1"/>
          <a:endParaRPr lang="en-US" sz="2400" b="1" dirty="0"/>
        </a:p>
        <a:p>
          <a:pPr algn="r" rtl="1"/>
          <a:endParaRPr lang="en-US" sz="2400" b="1" dirty="0"/>
        </a:p>
        <a:p>
          <a:pPr algn="r" rtl="1"/>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3C38CB12-EDFE-41D0-8E30-8F0CA3C5C1B8}" type="presOf" srcId="{FD5A9121-9E87-42B2-9B05-455EC8C05672}" destId="{11B7F29B-617A-413C-84AC-498507A9DC21}" srcOrd="0" destOrd="0" presId="urn:microsoft.com/office/officeart/2005/8/layout/vProcess5"/>
    <dgm:cxn modelId="{B297983C-E3C2-40EE-BCE8-AB420349F53C}"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FE4A3C97-2D45-4029-893E-605E8F55B0B9}" type="presParOf" srcId="{11B7F29B-617A-413C-84AC-498507A9DC21}" destId="{D8DD1BB4-6967-4D1B-B342-02CD0F66AAFC}" srcOrd="0" destOrd="0" presId="urn:microsoft.com/office/officeart/2005/8/layout/vProcess5"/>
    <dgm:cxn modelId="{7A1ABF17-AF1D-4D10-A3DC-2B1010F60EF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dirty="0"/>
            <a:t>- </a:t>
          </a:r>
          <a:r>
            <a:rPr lang="ar-SA" sz="2800" dirty="0">
              <a:solidFill>
                <a:srgbClr val="FF0000"/>
              </a:solidFill>
            </a:rPr>
            <a:t>قائمة الدخل</a:t>
          </a:r>
          <a:r>
            <a:rPr lang="ar-SA" sz="2800" b="1" dirty="0">
              <a:solidFill>
                <a:srgbClr val="FF0000"/>
              </a:solidFill>
            </a:rPr>
            <a:t> </a:t>
          </a:r>
          <a:r>
            <a:rPr lang="en-US" sz="2800" dirty="0">
              <a:solidFill>
                <a:srgbClr val="FF0000"/>
              </a:solidFill>
            </a:rPr>
            <a:t>Income statement</a:t>
          </a:r>
          <a:r>
            <a:rPr lang="en-US" sz="2800" b="1" dirty="0"/>
            <a:t> </a:t>
          </a:r>
          <a:r>
            <a:rPr lang="en-US" sz="2800" dirty="0"/>
            <a:t> </a:t>
          </a:r>
          <a:r>
            <a:rPr lang="ar-SA" sz="2800" dirty="0"/>
            <a:t> توضح نتائج أعمال المنشأة من أرباح أو خسائر خلال فترة زمنية معينة. </a:t>
          </a:r>
          <a:endParaRPr lang="en-US" sz="2800" dirty="0"/>
        </a:p>
        <a:p>
          <a:pPr algn="r" rtl="1"/>
          <a:r>
            <a:rPr lang="ar-SA" sz="2800" dirty="0"/>
            <a:t>- </a:t>
          </a:r>
          <a:r>
            <a:rPr lang="ar-SA" sz="2800" dirty="0">
              <a:solidFill>
                <a:srgbClr val="FF0000"/>
              </a:solidFill>
            </a:rPr>
            <a:t>قائمة المركز المالي </a:t>
          </a:r>
          <a:r>
            <a:rPr lang="en-US" sz="2800" dirty="0">
              <a:solidFill>
                <a:srgbClr val="FF0000"/>
              </a:solidFill>
            </a:rPr>
            <a:t>)</a:t>
          </a:r>
          <a:r>
            <a:rPr lang="ar-SA" sz="2800" dirty="0">
              <a:solidFill>
                <a:srgbClr val="FF0000"/>
              </a:solidFill>
            </a:rPr>
            <a:t> الميزانية العمومية</a:t>
          </a:r>
          <a:r>
            <a:rPr lang="en-US" sz="2800" dirty="0">
              <a:solidFill>
                <a:srgbClr val="FF0000"/>
              </a:solidFill>
            </a:rPr>
            <a:t>(</a:t>
          </a:r>
          <a:r>
            <a:rPr lang="ar-SA" sz="2800" b="1" dirty="0">
              <a:solidFill>
                <a:srgbClr val="FF0000"/>
              </a:solidFill>
            </a:rPr>
            <a:t> </a:t>
          </a:r>
          <a:r>
            <a:rPr lang="en-US" sz="2800" dirty="0"/>
            <a:t>Balance Sheet</a:t>
          </a:r>
          <a:r>
            <a:rPr lang="en-US" sz="2800" b="1" dirty="0"/>
            <a:t> </a:t>
          </a:r>
          <a:r>
            <a:rPr lang="ar-EG" sz="2800" b="1" dirty="0"/>
            <a:t> </a:t>
          </a:r>
          <a:r>
            <a:rPr lang="ar-SA" sz="2800" dirty="0"/>
            <a:t>تعرض المركز المالي للمنشأة في تاريخ معين حيث توضح مصادر أموال المنشأة وأوجه استخدامات هذه الأموال. </a:t>
          </a:r>
          <a:r>
            <a:rPr lang="ar-SA" sz="2800" b="1" dirty="0"/>
            <a:t> 	</a:t>
          </a:r>
          <a:endParaRPr lang="ar-EG" sz="2800" b="1" dirty="0"/>
        </a:p>
        <a:p>
          <a:pPr algn="r" rtl="1"/>
          <a:r>
            <a:rPr lang="ar-SA" sz="2800" dirty="0"/>
            <a:t>- </a:t>
          </a:r>
          <a:r>
            <a:rPr lang="ar-SA" sz="2800" dirty="0">
              <a:solidFill>
                <a:srgbClr val="FF0000"/>
              </a:solidFill>
            </a:rPr>
            <a:t>قائمة حقوق الملكية</a:t>
          </a:r>
          <a:r>
            <a:rPr lang="en-US" sz="2800" dirty="0">
              <a:solidFill>
                <a:srgbClr val="FF0000"/>
              </a:solidFill>
            </a:rPr>
            <a:t>Statement of Owner's Equity</a:t>
          </a:r>
          <a:r>
            <a:rPr lang="en-US" sz="2800" dirty="0"/>
            <a:t> </a:t>
          </a:r>
          <a:r>
            <a:rPr lang="ar-SA" sz="2800" dirty="0"/>
            <a:t> يتم </a:t>
          </a:r>
          <a:r>
            <a:rPr lang="ar-EG" sz="2800" dirty="0"/>
            <a:t>فيها </a:t>
          </a:r>
          <a:r>
            <a:rPr lang="ar-SA" sz="2800" dirty="0"/>
            <a:t>تلخيص التغيرات في حقوق الملكية عن فترة محاسبية معينة </a:t>
          </a:r>
          <a:r>
            <a:rPr lang="ar-EG" sz="2800" dirty="0"/>
            <a:t>.</a:t>
          </a:r>
          <a:endParaRPr lang="en-US" sz="2800" dirty="0"/>
        </a:p>
        <a:p>
          <a:pPr algn="r" rtl="1"/>
          <a:r>
            <a:rPr lang="ar-SA" sz="2800" dirty="0"/>
            <a:t>- </a:t>
          </a:r>
          <a:r>
            <a:rPr lang="ar-SA" sz="2800" dirty="0">
              <a:solidFill>
                <a:srgbClr val="FF0000"/>
              </a:solidFill>
            </a:rPr>
            <a:t>قائمة التدفقات النقدية </a:t>
          </a:r>
          <a:r>
            <a:rPr lang="en-US" sz="2800" dirty="0">
              <a:solidFill>
                <a:srgbClr val="FF0000"/>
              </a:solidFill>
            </a:rPr>
            <a:t>Statement of Cash Flows</a:t>
          </a:r>
          <a:r>
            <a:rPr lang="ar-SA" sz="2800" dirty="0"/>
            <a:t> توضح التدفقات النقدية الداخلة والخارجة من الأنشطة الرئيسية التي تقوم بها المنشأة. </a:t>
          </a:r>
          <a:r>
            <a:rPr lang="ar-SA" sz="2800" b="1" dirty="0"/>
            <a:t> 	</a:t>
          </a:r>
          <a:endParaRPr lang="en-US" sz="28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40000">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BF5AF1BA-F51C-424B-86FD-48405E9F2950}" type="presOf" srcId="{FD5A9121-9E87-42B2-9B05-455EC8C05672}" destId="{11B7F29B-617A-413C-84AC-498507A9DC21}" srcOrd="0" destOrd="0" presId="urn:microsoft.com/office/officeart/2005/8/layout/vProcess5"/>
    <dgm:cxn modelId="{9508D9C5-6EAE-4EFA-92FD-3CB2FF40AC2E}" type="presOf" srcId="{F3E8F6B3-F95E-4025-8CFE-FDE745D0A653}" destId="{013C56D5-0CA5-47EB-B786-0AB370387915}" srcOrd="0" destOrd="0" presId="urn:microsoft.com/office/officeart/2005/8/layout/vProcess5"/>
    <dgm:cxn modelId="{34350BD1-99F8-4572-828E-9F4039E07C0B}" type="presParOf" srcId="{11B7F29B-617A-413C-84AC-498507A9DC21}" destId="{D8DD1BB4-6967-4D1B-B342-02CD0F66AAFC}" srcOrd="0" destOrd="0" presId="urn:microsoft.com/office/officeart/2005/8/layout/vProcess5"/>
    <dgm:cxn modelId="{F5C20110-57DD-4737-9846-E198AE98FA74}"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2800" dirty="0"/>
            <a:t>ي</a:t>
          </a:r>
          <a:r>
            <a:rPr lang="ar-SA" sz="2800" dirty="0"/>
            <a:t>مكن تصنيف المستفيدين من المعلومات المحاسبية إلى نوعين أساسيين: </a:t>
          </a:r>
          <a:endParaRPr lang="en-US" sz="2800" dirty="0"/>
        </a:p>
        <a:p>
          <a:pPr algn="r" rtl="1"/>
          <a:endParaRPr lang="en-US" sz="2400" dirty="0"/>
        </a:p>
        <a:p>
          <a:pPr algn="r" rtl="1"/>
          <a:endParaRPr lang="en-US" sz="2400" dirty="0"/>
        </a:p>
        <a:p>
          <a:pPr algn="r" rtl="1"/>
          <a:endParaRPr lang="ar-EG" sz="2400" dirty="0"/>
        </a:p>
        <a:p>
          <a:pPr algn="r" rtl="1"/>
          <a:endParaRPr lang="ar-EG" sz="2400" dirty="0"/>
        </a:p>
        <a:p>
          <a:pPr algn="r" rtl="1"/>
          <a:endParaRPr lang="en-US" sz="2400" dirty="0"/>
        </a:p>
        <a:p>
          <a:pPr algn="r" rtl="1"/>
          <a:r>
            <a:rPr lang="ar-SA" sz="2400" b="1" dirty="0"/>
            <a:t>	</a:t>
          </a:r>
          <a:endParaRPr lang="ar-EG" sz="2400" b="1" dirty="0"/>
        </a:p>
        <a:p>
          <a:pPr algn="r" rtl="1"/>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181277">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B5C57E47-C632-4620-AE63-3A2DAD2C7EED}" type="presOf" srcId="{FD5A9121-9E87-42B2-9B05-455EC8C05672}" destId="{11B7F29B-617A-413C-84AC-498507A9DC21}" srcOrd="0" destOrd="0" presId="urn:microsoft.com/office/officeart/2005/8/layout/vProcess5"/>
    <dgm:cxn modelId="{3EEAAAFA-5AEE-4FA3-88A4-E150190FF5A1}" type="presOf" srcId="{F3E8F6B3-F95E-4025-8CFE-FDE745D0A653}" destId="{013C56D5-0CA5-47EB-B786-0AB370387915}" srcOrd="0" destOrd="0" presId="urn:microsoft.com/office/officeart/2005/8/layout/vProcess5"/>
    <dgm:cxn modelId="{EE6C967C-2082-4445-BDB8-B10AC0EAB2D6}" type="presParOf" srcId="{11B7F29B-617A-413C-84AC-498507A9DC21}" destId="{D8DD1BB4-6967-4D1B-B342-02CD0F66AAFC}" srcOrd="0" destOrd="0" presId="urn:microsoft.com/office/officeart/2005/8/layout/vProcess5"/>
    <dgm:cxn modelId="{644382FF-7F33-416B-A3D9-424C337CA30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dirty="0"/>
            <a:t>تنقسم منشآت الأعمال حسب شكلها القانوني إلى ثلاثة أنواع رئيسية: </a:t>
          </a:r>
          <a:endParaRPr lang="en-US" sz="2800" b="1" dirty="0"/>
        </a:p>
        <a:p>
          <a:pPr algn="r" rtl="1"/>
          <a:r>
            <a:rPr lang="ar-SA" sz="2800" b="1" dirty="0">
              <a:solidFill>
                <a:srgbClr val="FFFF00"/>
              </a:solidFill>
            </a:rPr>
            <a:t>النوع الأول: المنشأة الفردية </a:t>
          </a:r>
          <a:r>
            <a:rPr lang="en-US" sz="2800" b="1">
              <a:solidFill>
                <a:srgbClr val="FFFF00"/>
              </a:solidFill>
            </a:rPr>
            <a:t>Sole </a:t>
          </a:r>
          <a:r>
            <a:rPr lang="en-US" sz="2800" b="1" dirty="0">
              <a:solidFill>
                <a:srgbClr val="FFFF00"/>
              </a:solidFill>
            </a:rPr>
            <a:t>Proprietorship</a:t>
          </a:r>
          <a:endParaRPr lang="en-US" sz="2800" dirty="0">
            <a:solidFill>
              <a:srgbClr val="FFFF00"/>
            </a:solidFill>
          </a:endParaRPr>
        </a:p>
        <a:p>
          <a:pPr algn="just" rtl="1"/>
          <a:r>
            <a:rPr lang="ar-SA" sz="2800" dirty="0"/>
            <a:t>وهي المنشأة التي يمتلكها شخص واحد، وغالباً ما يكون المالك هو المدير، وفي ظل هذا النوع من المنشآت عادة ما يكون المالك مسؤولاً بصفة شخصية عن الديون والالتزامات المتعلقة بالمنشأة، ومن وجهة النظر المحاسبية تعتبر المنشأة الفردية وحدة محاسبية مستقلة عن المالك. </a:t>
          </a:r>
          <a:endParaRPr lang="en-US" sz="2800" dirty="0"/>
        </a:p>
        <a:p>
          <a:pPr algn="ctr" rtl="1"/>
          <a:r>
            <a:rPr lang="ar-SA" sz="2800" b="1" dirty="0"/>
            <a:t>هذا النوع من المنشآت هو محور دراساتنا في هذا المقرر</a:t>
          </a:r>
          <a:endParaRPr lang="en-US" sz="28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193191">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44711B80-8EB8-4B75-9456-A20B5180E901}" type="presOf" srcId="{FD5A9121-9E87-42B2-9B05-455EC8C05672}" destId="{11B7F29B-617A-413C-84AC-498507A9DC21}" srcOrd="0" destOrd="0" presId="urn:microsoft.com/office/officeart/2005/8/layout/vProcess5"/>
    <dgm:cxn modelId="{2E9329E2-8DAF-409E-8BE4-E606BE35243D}" type="presOf" srcId="{F3E8F6B3-F95E-4025-8CFE-FDE745D0A653}" destId="{013C56D5-0CA5-47EB-B786-0AB370387915}" srcOrd="0" destOrd="0" presId="urn:microsoft.com/office/officeart/2005/8/layout/vProcess5"/>
    <dgm:cxn modelId="{93EAB023-53D1-42F6-9A4E-E5CC6770FF3A}" type="presParOf" srcId="{11B7F29B-617A-413C-84AC-498507A9DC21}" destId="{D8DD1BB4-6967-4D1B-B342-02CD0F66AAFC}" srcOrd="0" destOrd="0" presId="urn:microsoft.com/office/officeart/2005/8/layout/vProcess5"/>
    <dgm:cxn modelId="{F4F3F53C-AB3B-4D7A-B671-FA6787F06EFF}"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dirty="0">
              <a:solidFill>
                <a:srgbClr val="FFFF00"/>
              </a:solidFill>
            </a:rPr>
            <a:t>النوع الثاني: شركات الأشخاص</a:t>
          </a:r>
          <a:r>
            <a:rPr lang="en-US" sz="2800" b="1" dirty="0">
              <a:solidFill>
                <a:srgbClr val="FFFF00"/>
              </a:solidFill>
            </a:rPr>
            <a:t> Partnerships </a:t>
          </a:r>
          <a:r>
            <a:rPr lang="ar-SA" sz="2800" b="1" dirty="0">
              <a:solidFill>
                <a:srgbClr val="FFFF00"/>
              </a:solidFill>
            </a:rPr>
            <a:t>   </a:t>
          </a:r>
          <a:endParaRPr lang="en-US" sz="2800" dirty="0">
            <a:solidFill>
              <a:srgbClr val="FFFF00"/>
            </a:solidFill>
          </a:endParaRPr>
        </a:p>
        <a:p>
          <a:pPr algn="just" rtl="1"/>
          <a:r>
            <a:rPr lang="ar-SA" sz="2800" dirty="0"/>
            <a:t>وهي تلك الشركات التي يمتلكها شخصان أو أكثر بطريقة اختيارية حيث تقوم على الاعتبار الشخصي والثقة المتبادلة بين الشركاء، وعادة ما يوضح عقد الشركة حصص الشركاء في رأس المال، حقوق وواجبات الشركاء، كيفية توزيع الأرباح والخسائر بين الشركاء، وكيفية تسوية المسحوبات الشخصية، وكيفية انفصال الشريك، وغير ذلك من الأمور التي يتفق عليها الشركاء. </a:t>
          </a:r>
          <a:endParaRPr lang="ar-EG" sz="2800" dirty="0"/>
        </a:p>
        <a:p>
          <a:pPr algn="r" rtl="1"/>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181277">
        <dgm:presLayoutVars>
          <dgm:bulletEnabled val="1"/>
        </dgm:presLayoutVars>
      </dgm:prSet>
      <dgm:spPr/>
    </dgm:pt>
  </dgm:ptLst>
  <dgm:cxnLst>
    <dgm:cxn modelId="{59D7B50D-221F-4C01-ACCC-7B92DECBE4AE}" type="presOf" srcId="{FD5A9121-9E87-42B2-9B05-455EC8C05672}" destId="{11B7F29B-617A-413C-84AC-498507A9DC21}" srcOrd="0" destOrd="0" presId="urn:microsoft.com/office/officeart/2005/8/layout/vProcess5"/>
    <dgm:cxn modelId="{8A19AC1C-38F1-4CAF-A79A-8FE92359D621}"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0057BD54-3006-4B4E-915E-D746BDC4F77F}" type="presParOf" srcId="{11B7F29B-617A-413C-84AC-498507A9DC21}" destId="{D8DD1BB4-6967-4D1B-B342-02CD0F66AAFC}" srcOrd="0" destOrd="0" presId="urn:microsoft.com/office/officeart/2005/8/layout/vProcess5"/>
    <dgm:cxn modelId="{295BAFC9-40D7-4FA3-A308-AA572FACD769}"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dirty="0">
              <a:solidFill>
                <a:srgbClr val="FFFF00"/>
              </a:solidFill>
            </a:rPr>
            <a:t>النوع الثالث: شركات الأموال: </a:t>
          </a:r>
          <a:endParaRPr lang="en-US" sz="2800" dirty="0">
            <a:solidFill>
              <a:srgbClr val="FFFF00"/>
            </a:solidFill>
          </a:endParaRPr>
        </a:p>
        <a:p>
          <a:pPr algn="r" rtl="1"/>
          <a:r>
            <a:rPr lang="ar-SA" sz="2800" dirty="0"/>
            <a:t>يوجد ثلاثة أشكال شائعة لشركات الأموال: </a:t>
          </a:r>
          <a:endParaRPr lang="en-US" sz="2800" dirty="0"/>
        </a:p>
        <a:p>
          <a:pPr algn="r" rtl="1"/>
          <a:r>
            <a:rPr lang="ar-EG" sz="2800" b="1" dirty="0"/>
            <a:t>	</a:t>
          </a:r>
          <a:r>
            <a:rPr lang="ar-SA" sz="2800" b="1" dirty="0"/>
            <a:t>(1) شركة المساهمة</a:t>
          </a:r>
          <a:r>
            <a:rPr lang="ar-SA" sz="2800" dirty="0"/>
            <a:t>.</a:t>
          </a:r>
          <a:r>
            <a:rPr lang="ar-SA" sz="2800" b="1" dirty="0"/>
            <a:t> </a:t>
          </a:r>
          <a:endParaRPr lang="en-US" sz="2800" dirty="0"/>
        </a:p>
        <a:p>
          <a:pPr algn="r" rtl="1"/>
          <a:r>
            <a:rPr lang="ar-EG" sz="2800" b="1" dirty="0"/>
            <a:t>	</a:t>
          </a:r>
          <a:r>
            <a:rPr lang="ar-SA" sz="2800" b="1" dirty="0"/>
            <a:t>(2) الشركة ذات المسؤولية المحدودة</a:t>
          </a:r>
          <a:r>
            <a:rPr lang="ar-SA" sz="2800" dirty="0"/>
            <a:t>.</a:t>
          </a:r>
          <a:endParaRPr lang="en-US" sz="2800" dirty="0"/>
        </a:p>
        <a:p>
          <a:pPr algn="r" rtl="1"/>
          <a:r>
            <a:rPr lang="ar-EG" sz="2800" dirty="0"/>
            <a:t>	</a:t>
          </a:r>
          <a:r>
            <a:rPr lang="ar-SA" sz="2800" dirty="0"/>
            <a:t>(3) </a:t>
          </a:r>
          <a:r>
            <a:rPr lang="ar-SA" sz="2800" b="1" dirty="0"/>
            <a:t>شركة التوصية بالأسهم</a:t>
          </a:r>
          <a:r>
            <a:rPr lang="ar-SA" sz="2800" dirty="0"/>
            <a:t>. </a:t>
          </a:r>
          <a:endParaRPr lang="ar-EG" sz="2800" dirty="0"/>
        </a:p>
        <a:p>
          <a:pPr algn="r" rtl="1"/>
          <a:endParaRPr lang="ar-EG" sz="2800" dirty="0"/>
        </a:p>
        <a:p>
          <a:pPr algn="r" rtl="1"/>
          <a:endParaRPr lang="ar-EG" sz="2800" dirty="0"/>
        </a:p>
        <a:p>
          <a:pPr algn="r" rtl="1"/>
          <a:endParaRPr lang="en-US" sz="28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A1CA3913-BE90-403B-96B4-3D77646536CE}"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D6352979-FBE7-402A-9F3C-C75B960A9D4A}" type="presOf" srcId="{FD5A9121-9E87-42B2-9B05-455EC8C05672}" destId="{11B7F29B-617A-413C-84AC-498507A9DC21}" srcOrd="0" destOrd="0" presId="urn:microsoft.com/office/officeart/2005/8/layout/vProcess5"/>
    <dgm:cxn modelId="{377DA4B3-40FE-43D3-8583-83ED42852ADF}" type="presParOf" srcId="{11B7F29B-617A-413C-84AC-498507A9DC21}" destId="{D8DD1BB4-6967-4D1B-B342-02CD0F66AAFC}" srcOrd="0" destOrd="0" presId="urn:microsoft.com/office/officeart/2005/8/layout/vProcess5"/>
    <dgm:cxn modelId="{E79B6912-FCCA-496D-8E89-86FD91B76798}"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just" rtl="1"/>
          <a:r>
            <a:rPr lang="ar-SA" sz="3200" b="0" dirty="0"/>
            <a:t>لتحقيق الهدف الأساسي للقوائم المالية وهو توفير معلومات عن منشآت الأعمال تكون مفيدة وملائمة لأغراض اتخاذ القرارات بواسطة الأطراف المتعددة التي يتوقع أن تستخدم هذه المعلومات، نشأت الحاجة إلى وجود ما يسترشد به عند إعداد هذه القوائم وتطورت هذه الحالة إلى أن ظهر ما يطلق عليه المبادئ المحاسبية المتعارف عليها</a:t>
          </a:r>
          <a:r>
            <a:rPr lang="en-US" sz="3200" b="0" dirty="0"/>
            <a:t>Generally Accepted Accounting Principles  </a:t>
          </a:r>
          <a:r>
            <a:rPr lang="ar-SA" sz="3200" b="0" dirty="0"/>
            <a:t>.</a:t>
          </a:r>
          <a:endParaRPr lang="ar-EG" sz="3200" b="0" dirty="0"/>
        </a:p>
        <a:p>
          <a:pPr algn="just" rtl="1"/>
          <a:r>
            <a:rPr lang="ar-SA" sz="3200" b="0" dirty="0"/>
            <a:t>فيما يلي نستعرض بإيجاز المبادئ المحاسبية الأساسية التي تحكم العملية المحاسبية:</a:t>
          </a:r>
          <a:endParaRPr lang="en-US" sz="3200" b="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2528607A-DF13-474F-8DE9-4EF6EA75CB7D}" type="presOf" srcId="{F3E8F6B3-F95E-4025-8CFE-FDE745D0A653}" destId="{013C56D5-0CA5-47EB-B786-0AB370387915}" srcOrd="0" destOrd="0" presId="urn:microsoft.com/office/officeart/2005/8/layout/vProcess5"/>
    <dgm:cxn modelId="{3BF336BD-6A49-4D68-8E31-1AD97707C80C}" type="presOf" srcId="{FD5A9121-9E87-42B2-9B05-455EC8C05672}" destId="{11B7F29B-617A-413C-84AC-498507A9DC21}" srcOrd="0" destOrd="0" presId="urn:microsoft.com/office/officeart/2005/8/layout/vProcess5"/>
    <dgm:cxn modelId="{599975CE-77B3-48AD-8C39-5A491E207450}" type="presParOf" srcId="{11B7F29B-617A-413C-84AC-498507A9DC21}" destId="{D8DD1BB4-6967-4D1B-B342-02CD0F66AAFC}" srcOrd="0" destOrd="0" presId="urn:microsoft.com/office/officeart/2005/8/layout/vProcess5"/>
    <dgm:cxn modelId="{C5DC0966-249E-49F3-B309-9BF81C9AF85D}"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600" b="1" dirty="0"/>
            <a:t>1/6/1  فرض الوحدة المحاسبية </a:t>
          </a:r>
          <a:r>
            <a:rPr lang="en-US" sz="2600" b="1" dirty="0"/>
            <a:t>The Accounting Entity Assumption</a:t>
          </a:r>
          <a:endParaRPr lang="en-US" sz="2600" dirty="0"/>
        </a:p>
        <a:p>
          <a:pPr algn="r" rtl="1"/>
          <a:r>
            <a:rPr lang="ar-EG" sz="2600" b="1" dirty="0"/>
            <a:t>2</a:t>
          </a:r>
          <a:r>
            <a:rPr lang="ar-SA" sz="2600" b="1" dirty="0"/>
            <a:t>/6/</a:t>
          </a:r>
          <a:r>
            <a:rPr lang="ar-EG" sz="2600" b="1" dirty="0"/>
            <a:t>1</a:t>
          </a:r>
          <a:r>
            <a:rPr lang="ar-SA" sz="2600" b="1" dirty="0"/>
            <a:t>  فرض الاستمرار</a:t>
          </a:r>
          <a:r>
            <a:rPr lang="en-US" sz="2600" b="1" dirty="0"/>
            <a:t>The Going – Concern Assumption</a:t>
          </a:r>
          <a:endParaRPr lang="en-US" sz="2600" dirty="0"/>
        </a:p>
        <a:p>
          <a:pPr algn="r" rtl="1"/>
          <a:r>
            <a:rPr lang="ar-EG" sz="2600" b="1" dirty="0"/>
            <a:t>3</a:t>
          </a:r>
          <a:r>
            <a:rPr lang="ar-SA" sz="2600" b="1" dirty="0"/>
            <a:t>/6/</a:t>
          </a:r>
          <a:r>
            <a:rPr lang="ar-EG" sz="2600" b="1" dirty="0"/>
            <a:t>1</a:t>
          </a:r>
          <a:r>
            <a:rPr lang="ar-SA" sz="2600" b="1" dirty="0"/>
            <a:t> فرض الفترة المحاسبية (الدورية) </a:t>
          </a:r>
          <a:endParaRPr lang="en-US" sz="2600" dirty="0"/>
        </a:p>
        <a:p>
          <a:pPr algn="r" rtl="0"/>
          <a:r>
            <a:rPr lang="en-US" sz="2600" b="1" dirty="0"/>
            <a:t>Time- period assumption (periodicity)</a:t>
          </a:r>
          <a:r>
            <a:rPr lang="ar-SA" sz="2600" b="1" dirty="0"/>
            <a:t>    </a:t>
          </a:r>
          <a:endParaRPr lang="en-US" sz="2600" dirty="0"/>
        </a:p>
        <a:p>
          <a:pPr algn="r" rtl="1"/>
          <a:r>
            <a:rPr lang="ar-EG" sz="2600" b="1" dirty="0"/>
            <a:t>4</a:t>
          </a:r>
          <a:r>
            <a:rPr lang="ar-SA" sz="2600" b="1" dirty="0"/>
            <a:t>/6/</a:t>
          </a:r>
          <a:r>
            <a:rPr lang="ar-EG" sz="2600" b="1" dirty="0"/>
            <a:t>1</a:t>
          </a:r>
          <a:r>
            <a:rPr lang="ar-SA" sz="2600" b="1" dirty="0"/>
            <a:t>  فرض وحدة القياس النقدي </a:t>
          </a:r>
          <a:r>
            <a:rPr lang="en-US" sz="2600" b="1" dirty="0"/>
            <a:t>Monetary Unit. Assumption</a:t>
          </a:r>
          <a:endParaRPr lang="en-US" sz="2600" dirty="0"/>
        </a:p>
        <a:p>
          <a:pPr algn="r" rtl="1"/>
          <a:r>
            <a:rPr lang="ar-EG" sz="2600" b="1" dirty="0"/>
            <a:t>5</a:t>
          </a:r>
          <a:r>
            <a:rPr lang="ar-SA" sz="2600" b="1" dirty="0"/>
            <a:t>/6/</a:t>
          </a:r>
          <a:r>
            <a:rPr lang="ar-EG" sz="2600" b="1" dirty="0"/>
            <a:t>1</a:t>
          </a:r>
          <a:r>
            <a:rPr lang="ar-SA" sz="2600" b="1" dirty="0"/>
            <a:t>  مبدأ التكلفة التاريخية </a:t>
          </a:r>
          <a:r>
            <a:rPr lang="en-US" sz="2600" b="1" dirty="0"/>
            <a:t>Historical Cost principle</a:t>
          </a:r>
          <a:endParaRPr lang="en-US" sz="2600" dirty="0"/>
        </a:p>
        <a:p>
          <a:pPr algn="r" rtl="1"/>
          <a:r>
            <a:rPr lang="ar-EG" sz="2600" b="1" dirty="0"/>
            <a:t>6</a:t>
          </a:r>
          <a:r>
            <a:rPr lang="ar-SA" sz="2600" b="1" dirty="0"/>
            <a:t>/6/</a:t>
          </a:r>
          <a:r>
            <a:rPr lang="ar-EG" sz="2600" b="1" dirty="0"/>
            <a:t>1</a:t>
          </a:r>
          <a:r>
            <a:rPr lang="ar-SA" sz="2600" b="1" dirty="0"/>
            <a:t>  مبدأ المقابلة </a:t>
          </a:r>
          <a:r>
            <a:rPr lang="en-US" sz="2600" b="1" dirty="0"/>
            <a:t>Matching Principle</a:t>
          </a:r>
          <a:r>
            <a:rPr lang="ar-SA" sz="2600" b="1" dirty="0"/>
            <a:t>     	</a:t>
          </a:r>
          <a:endParaRPr lang="en-US" sz="26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362E91BC-0803-46D8-B3AE-86B312E50207}" type="presOf" srcId="{F3E8F6B3-F95E-4025-8CFE-FDE745D0A653}" destId="{013C56D5-0CA5-47EB-B786-0AB370387915}" srcOrd="0" destOrd="0" presId="urn:microsoft.com/office/officeart/2005/8/layout/vProcess5"/>
    <dgm:cxn modelId="{EACEF7CD-45FD-4200-9FAD-8024411F4483}" type="presOf" srcId="{FD5A9121-9E87-42B2-9B05-455EC8C05672}" destId="{11B7F29B-617A-413C-84AC-498507A9DC21}" srcOrd="0" destOrd="0" presId="urn:microsoft.com/office/officeart/2005/8/layout/vProcess5"/>
    <dgm:cxn modelId="{F80C3285-F8AA-433B-9178-6146837813B9}" type="presParOf" srcId="{11B7F29B-617A-413C-84AC-498507A9DC21}" destId="{D8DD1BB4-6967-4D1B-B342-02CD0F66AAFC}" srcOrd="0" destOrd="0" presId="urn:microsoft.com/office/officeart/2005/8/layout/vProcess5"/>
    <dgm:cxn modelId="{9FCD8C8E-16E0-497D-88D4-78B64E183E34}"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2400" b="1" dirty="0"/>
            <a:t>6</a:t>
          </a:r>
          <a:r>
            <a:rPr lang="ar-SA" sz="2400" b="1" dirty="0"/>
            <a:t>/6/</a:t>
          </a:r>
          <a:r>
            <a:rPr lang="ar-EG" sz="2400" b="1" dirty="0"/>
            <a:t>1</a:t>
          </a:r>
          <a:r>
            <a:rPr lang="ar-SA" sz="2400" b="1" dirty="0"/>
            <a:t>  مبدأ المقابلة </a:t>
          </a:r>
          <a:r>
            <a:rPr lang="en-US" sz="2400" b="1" dirty="0"/>
            <a:t>Matching Principle</a:t>
          </a:r>
          <a:r>
            <a:rPr lang="ar-SA" sz="2400" b="1" dirty="0"/>
            <a:t>   </a:t>
          </a:r>
          <a:endParaRPr lang="en-US" sz="2400" dirty="0"/>
        </a:p>
        <a:p>
          <a:pPr algn="r" rtl="1"/>
          <a:r>
            <a:rPr lang="ar-EG" sz="2400" b="1" dirty="0"/>
            <a:t>7</a:t>
          </a:r>
          <a:r>
            <a:rPr lang="ar-SA" sz="2400" b="1" dirty="0"/>
            <a:t>/6/</a:t>
          </a:r>
          <a:r>
            <a:rPr lang="ar-EG" sz="2400" b="1" dirty="0"/>
            <a:t>1</a:t>
          </a:r>
          <a:r>
            <a:rPr lang="ar-SA" sz="2400" b="1" dirty="0"/>
            <a:t>  مبدأ الاعتراف بالإيراد </a:t>
          </a:r>
          <a:r>
            <a:rPr lang="en-US" sz="2400" b="1" dirty="0"/>
            <a:t>Revenue Recognition </a:t>
          </a:r>
          <a:r>
            <a:rPr lang="en-US" sz="2600" b="1" dirty="0"/>
            <a:t>Principle</a:t>
          </a:r>
          <a:r>
            <a:rPr lang="ar-SA" sz="2400" b="1" dirty="0"/>
            <a:t>   </a:t>
          </a:r>
          <a:endParaRPr lang="en-US" sz="2400" dirty="0"/>
        </a:p>
        <a:p>
          <a:pPr algn="r" rtl="1"/>
          <a:r>
            <a:rPr lang="ar-EG" sz="2400" b="1" dirty="0"/>
            <a:t>8</a:t>
          </a:r>
          <a:r>
            <a:rPr lang="ar-SA" sz="2400" b="1" dirty="0"/>
            <a:t>/6/</a:t>
          </a:r>
          <a:r>
            <a:rPr lang="ar-EG" sz="2400" b="1" dirty="0"/>
            <a:t>1</a:t>
          </a:r>
          <a:r>
            <a:rPr lang="ar-SA" sz="2400" b="1" dirty="0"/>
            <a:t>  مبدأ الموضوعية </a:t>
          </a:r>
          <a:r>
            <a:rPr lang="en-US" sz="2400" b="1" dirty="0"/>
            <a:t>The objectivity Principle</a:t>
          </a:r>
          <a:r>
            <a:rPr lang="ar-SA" sz="2400" b="1" dirty="0"/>
            <a:t>   </a:t>
          </a:r>
          <a:endParaRPr lang="en-US" sz="2400" dirty="0"/>
        </a:p>
        <a:p>
          <a:pPr algn="r" rtl="1"/>
          <a:r>
            <a:rPr lang="ar-EG" sz="2400" b="1" dirty="0"/>
            <a:t>9</a:t>
          </a:r>
          <a:r>
            <a:rPr lang="ar-SA" sz="2400" b="1" dirty="0"/>
            <a:t>/6/</a:t>
          </a:r>
          <a:r>
            <a:rPr lang="ar-EG" sz="2400" b="1" dirty="0"/>
            <a:t>1</a:t>
          </a:r>
          <a:r>
            <a:rPr lang="ar-SA" sz="2400" b="1" dirty="0"/>
            <a:t>  مبدأ الثبات </a:t>
          </a:r>
          <a:r>
            <a:rPr lang="en-US" sz="2400" b="1" dirty="0"/>
            <a:t>The Consistency Principle</a:t>
          </a:r>
          <a:r>
            <a:rPr lang="ar-SA" sz="2400" b="1" dirty="0"/>
            <a:t>   </a:t>
          </a:r>
          <a:endParaRPr lang="en-US" sz="2400" dirty="0"/>
        </a:p>
        <a:p>
          <a:pPr algn="r" rtl="1"/>
          <a:r>
            <a:rPr lang="ar-EG" sz="2400" b="1" dirty="0"/>
            <a:t>10</a:t>
          </a:r>
          <a:r>
            <a:rPr lang="ar-SA" sz="2400" b="1" dirty="0"/>
            <a:t>/6/</a:t>
          </a:r>
          <a:r>
            <a:rPr lang="ar-EG" sz="2400" b="1" dirty="0"/>
            <a:t>1</a:t>
          </a:r>
          <a:r>
            <a:rPr lang="ar-SA" sz="2400" b="1" dirty="0"/>
            <a:t>  مبدأ الإفصاح الكامل </a:t>
          </a:r>
          <a:r>
            <a:rPr lang="en-US" sz="2400" b="1" dirty="0"/>
            <a:t>Full Disclosure Principle</a:t>
          </a:r>
          <a:r>
            <a:rPr lang="ar-SA" sz="2400" b="1" dirty="0"/>
            <a:t>  </a:t>
          </a:r>
          <a:endParaRPr lang="en-US" sz="2400" b="1" dirty="0"/>
        </a:p>
        <a:p>
          <a:pPr algn="r" rtl="1"/>
          <a:endParaRPr lang="en-US" sz="2400" b="1" dirty="0"/>
        </a:p>
        <a:p>
          <a:pPr algn="r" rtl="1"/>
          <a:endParaRPr lang="ar-EG" sz="2400" b="1" dirty="0"/>
        </a:p>
        <a:p>
          <a:pPr algn="r" rtl="1"/>
          <a:r>
            <a:rPr lang="ar-SA" sz="2400" b="1" dirty="0"/>
            <a:t> 	</a:t>
          </a:r>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35321068-EB46-4930-9A02-A3F3E9D481E4}" type="presOf" srcId="{FD5A9121-9E87-42B2-9B05-455EC8C05672}" destId="{11B7F29B-617A-413C-84AC-498507A9DC21}" srcOrd="0" destOrd="0" presId="urn:microsoft.com/office/officeart/2005/8/layout/vProcess5"/>
    <dgm:cxn modelId="{BC646871-1133-4FA1-B259-25516F79B9BF}" type="presOf" srcId="{F3E8F6B3-F95E-4025-8CFE-FDE745D0A653}" destId="{013C56D5-0CA5-47EB-B786-0AB370387915}" srcOrd="0" destOrd="0" presId="urn:microsoft.com/office/officeart/2005/8/layout/vProcess5"/>
    <dgm:cxn modelId="{5A5ECCF5-4DA6-426F-B85C-1E4248E87977}" type="presParOf" srcId="{11B7F29B-617A-413C-84AC-498507A9DC21}" destId="{D8DD1BB4-6967-4D1B-B342-02CD0F66AAFC}" srcOrd="0" destOrd="0" presId="urn:microsoft.com/office/officeart/2005/8/layout/vProcess5"/>
    <dgm:cxn modelId="{319E6C75-8B86-44BF-AA19-8AC2E8EAB4B2}"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a:gradFill rotWithShape="0">
          <a:gsLst>
            <a:gs pos="100000">
              <a:schemeClr val="accent1">
                <a:hueOff val="0"/>
                <a:satOff val="0"/>
                <a:lumOff val="0"/>
                <a:alphaOff val="0"/>
                <a:shade val="85000"/>
                <a:satMod val="130000"/>
              </a:schemeClr>
            </a:gs>
            <a:gs pos="2000">
              <a:schemeClr val="accent2"/>
            </a:gs>
            <a:gs pos="0">
              <a:schemeClr val="accent1">
                <a:hueOff val="0"/>
                <a:satOff val="0"/>
                <a:alphaOff val="0"/>
                <a:tint val="100000"/>
                <a:shade val="100000"/>
                <a:satMod val="110000"/>
                <a:lumMod val="97000"/>
              </a:schemeClr>
            </a:gs>
          </a:gsLst>
        </a:gradFill>
      </dgm:spPr>
      <dgm:t>
        <a:bodyPr/>
        <a:lstStyle/>
        <a:p>
          <a:pPr algn="r" rtl="1"/>
          <a:r>
            <a:rPr lang="ar-SA" sz="2400" b="1" dirty="0"/>
            <a:t>يرتبط بدراسة وفهم المبادئ </a:t>
          </a:r>
          <a:r>
            <a:rPr lang="ar-SA" sz="2600" b="1" dirty="0"/>
            <a:t>المحاسبية</a:t>
          </a:r>
          <a:r>
            <a:rPr lang="ar-SA" sz="2400" b="1" dirty="0"/>
            <a:t> المتعارف عليها مجموعة من المحددات أو القيود التي تواجه تطبيق الفروض والمبادئ المحاسبية. </a:t>
          </a:r>
          <a:endParaRPr lang="ar-EG" sz="2400" b="1" dirty="0"/>
        </a:p>
        <a:p>
          <a:pPr algn="r" rtl="1"/>
          <a:r>
            <a:rPr lang="ar-EG" sz="2400" b="1" dirty="0"/>
            <a:t>	</a:t>
          </a:r>
          <a:r>
            <a:rPr lang="ar-SA" sz="2400" b="1" dirty="0"/>
            <a:t>أهم هذه المحددات ما يلي: </a:t>
          </a:r>
          <a:endParaRPr lang="en-US" sz="2400" b="1" dirty="0"/>
        </a:p>
        <a:p>
          <a:pPr algn="r" rtl="1"/>
          <a:r>
            <a:rPr lang="ar-SA" sz="2400" b="1" dirty="0"/>
            <a:t>أ - الأهمية النسبية </a:t>
          </a:r>
          <a:r>
            <a:rPr lang="en-US" sz="2400" b="1" dirty="0"/>
            <a:t>Materiality</a:t>
          </a:r>
          <a:endParaRPr lang="en-US" sz="2400" dirty="0"/>
        </a:p>
        <a:p>
          <a:pPr algn="r" rtl="1"/>
          <a:r>
            <a:rPr lang="ar-SA" sz="2400" b="1" dirty="0"/>
            <a:t>ب- الحيطة والحذر (التحفظ) </a:t>
          </a:r>
          <a:r>
            <a:rPr lang="en-US" sz="2400" b="1" dirty="0"/>
            <a:t>Conservatism</a:t>
          </a:r>
          <a:r>
            <a:rPr lang="ar-SA" sz="2400" b="1" dirty="0"/>
            <a:t>   </a:t>
          </a:r>
          <a:endParaRPr lang="en-US" sz="2400" dirty="0"/>
        </a:p>
        <a:p>
          <a:pPr algn="r" rtl="1"/>
          <a:r>
            <a:rPr lang="ar-SA" sz="2400" b="1" dirty="0"/>
            <a:t>ج- التكلفة والعائد </a:t>
          </a:r>
          <a:r>
            <a:rPr lang="en-US" sz="2400" b="1" dirty="0"/>
            <a:t>Cost Benefit</a:t>
          </a:r>
        </a:p>
        <a:p>
          <a:pPr algn="r" rtl="1"/>
          <a:endParaRPr lang="en-US" sz="2400" b="1" dirty="0"/>
        </a:p>
        <a:p>
          <a:pPr algn="r" rtl="1"/>
          <a:endParaRPr lang="en-US" sz="2400" b="1" dirty="0"/>
        </a:p>
        <a:p>
          <a:pPr algn="r" rtl="1"/>
          <a:r>
            <a:rPr lang="ar-SA" sz="2400" b="1" dirty="0"/>
            <a:t>	</a:t>
          </a:r>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69109F2D-6AC4-491C-91D2-C3760E197AC4}"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3CF7AE93-01A6-4D1D-8C3D-741BA3704636}" type="presOf" srcId="{F3E8F6B3-F95E-4025-8CFE-FDE745D0A653}" destId="{013C56D5-0CA5-47EB-B786-0AB370387915}" srcOrd="0" destOrd="0" presId="urn:microsoft.com/office/officeart/2005/8/layout/vProcess5"/>
    <dgm:cxn modelId="{3E767F1C-4659-4B30-8005-2E0ADABF3623}" type="presParOf" srcId="{11B7F29B-617A-413C-84AC-498507A9DC21}" destId="{D8DD1BB4-6967-4D1B-B342-02CD0F66AAFC}" srcOrd="0" destOrd="0" presId="urn:microsoft.com/office/officeart/2005/8/layout/vProcess5"/>
    <dgm:cxn modelId="{A4D80FFE-EDCC-4B99-96CC-1768C2C259B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dirty="0"/>
            <a:t>مع تطور الوظيفة المحاسبية وتطور الحاجة إلى المعلومات المحاسبية، صار ينظر للمحاسبة على أنها نشاط خدمي وظيفته الأساسية توفير معلومات كمية ذات طبيعة مالية بشكل أساسي عن منشآت الأعمال بغرض استخدام تلك المعلومات في اتخاذ القرارات.</a:t>
          </a:r>
          <a:endParaRPr lang="ar-EG" sz="2800" dirty="0"/>
        </a:p>
        <a:p>
          <a:pPr algn="r" rtl="1"/>
          <a:endParaRPr lang="ar-EG" sz="2800" dirty="0"/>
        </a:p>
        <a:p>
          <a:pPr algn="r" rtl="1"/>
          <a:r>
            <a:rPr lang="ar-SA" sz="2800" dirty="0"/>
            <a:t>ت</a:t>
          </a:r>
          <a:r>
            <a:rPr lang="ar-EG" sz="2800" dirty="0"/>
            <a:t>بلور</a:t>
          </a:r>
          <a:r>
            <a:rPr lang="ar-SA" sz="2800" dirty="0"/>
            <a:t> الدور المعاصر للمحاسبة </a:t>
          </a:r>
          <a:r>
            <a:rPr lang="ar-EG" sz="2800" dirty="0"/>
            <a:t>على أنها </a:t>
          </a:r>
          <a:r>
            <a:rPr lang="ar-SA" sz="2800" dirty="0"/>
            <a:t>نظام للمعلومات وصار ينظر للمحاسبة على أنها نظام معلومات يهتم بتحديد وقياس المعاملات الاقتصادية وتشغيل البيانات المتعلقة بهذه المعاملات وتوصيل النتائج للأطراف المتعددة المهتمة بالمنشأة للاستفادة منها في اتخاذ ما يتعلق بها من قرارات.</a:t>
          </a:r>
          <a:endParaRPr lang="en-US" sz="28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181277">
        <dgm:presLayoutVars>
          <dgm:bulletEnabled val="1"/>
        </dgm:presLayoutVars>
      </dgm:prSet>
      <dgm:spPr/>
    </dgm:pt>
  </dgm:ptLst>
  <dgm:cxnLst>
    <dgm:cxn modelId="{0DBD9123-6BC0-4190-A2D9-74568C788744}"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70A5ADE0-F756-4759-B994-E8C0EC4955A0}" type="presOf" srcId="{F3E8F6B3-F95E-4025-8CFE-FDE745D0A653}" destId="{013C56D5-0CA5-47EB-B786-0AB370387915}" srcOrd="0" destOrd="0" presId="urn:microsoft.com/office/officeart/2005/8/layout/vProcess5"/>
    <dgm:cxn modelId="{A32A42CF-BAC2-4863-9C0B-F4796AE231F4}" type="presParOf" srcId="{11B7F29B-617A-413C-84AC-498507A9DC21}" destId="{D8DD1BB4-6967-4D1B-B342-02CD0F66AAFC}" srcOrd="0" destOrd="0" presId="urn:microsoft.com/office/officeart/2005/8/layout/vProcess5"/>
    <dgm:cxn modelId="{122501EF-DD2C-4891-992E-44AF9240911D}"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SA" sz="3200" dirty="0"/>
            <a:t>1- تهتم المحاسبة المالية بالقياس المالي للأحداث الاقتصادية:</a:t>
          </a:r>
          <a:endParaRPr lang="en-US" sz="3200" dirty="0"/>
        </a:p>
        <a:p>
          <a:pPr algn="r" rtl="1"/>
          <a:r>
            <a:rPr lang="ar-EG" sz="3200" dirty="0"/>
            <a:t>	</a:t>
          </a:r>
          <a:r>
            <a:rPr lang="ar-SA" sz="3200" dirty="0"/>
            <a:t>أ - التاريخية فقط</a:t>
          </a:r>
          <a:endParaRPr lang="en-US" sz="3200" dirty="0"/>
        </a:p>
        <a:p>
          <a:pPr algn="r" rtl="1"/>
          <a:r>
            <a:rPr lang="ar-EG" sz="3200" dirty="0"/>
            <a:t>	</a:t>
          </a:r>
          <a:r>
            <a:rPr lang="ar-SA" sz="3200" dirty="0"/>
            <a:t>ب - المستقبلية فقط</a:t>
          </a:r>
          <a:endParaRPr lang="en-US" sz="3200" dirty="0"/>
        </a:p>
        <a:p>
          <a:pPr algn="r" rtl="1"/>
          <a:r>
            <a:rPr lang="ar-EG" sz="3200" dirty="0"/>
            <a:t>	</a:t>
          </a:r>
          <a:r>
            <a:rPr lang="ar-SA" sz="3200" dirty="0"/>
            <a:t>ج- التاريخية والمستقبلية</a:t>
          </a:r>
          <a:endParaRPr lang="en-US" sz="3200" dirty="0"/>
        </a:p>
        <a:p>
          <a:pPr algn="r" rtl="1"/>
          <a:r>
            <a:rPr lang="ar-EG" sz="3200" dirty="0"/>
            <a:t>	</a:t>
          </a:r>
          <a:r>
            <a:rPr lang="ar-SA" sz="3200" dirty="0"/>
            <a:t>د - ليس شيئاً مما ذكر</a:t>
          </a:r>
          <a:r>
            <a:rPr lang="ar-SA" sz="3200" b="1" dirty="0"/>
            <a:t>	</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35C11FBE-D4EE-4740-9F1B-C862C6D32C48}" type="presOf" srcId="{FD5A9121-9E87-42B2-9B05-455EC8C05672}" destId="{11B7F29B-617A-413C-84AC-498507A9DC21}" srcOrd="0" destOrd="0" presId="urn:microsoft.com/office/officeart/2005/8/layout/vProcess5"/>
    <dgm:cxn modelId="{DBF69FDD-8460-4F2A-84D1-755B7563C0ED}" type="presOf" srcId="{F3E8F6B3-F95E-4025-8CFE-FDE745D0A653}" destId="{013C56D5-0CA5-47EB-B786-0AB370387915}" srcOrd="0" destOrd="0" presId="urn:microsoft.com/office/officeart/2005/8/layout/vProcess5"/>
    <dgm:cxn modelId="{2634353C-8B12-48FB-BB58-6A734F095BBE}" type="presParOf" srcId="{11B7F29B-617A-413C-84AC-498507A9DC21}" destId="{D8DD1BB4-6967-4D1B-B342-02CD0F66AAFC}" srcOrd="0" destOrd="0" presId="urn:microsoft.com/office/officeart/2005/8/layout/vProcess5"/>
    <dgm:cxn modelId="{405D6533-A6E9-46FC-8F68-DC2C84131A53}"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EG" sz="3200" dirty="0"/>
            <a:t>2</a:t>
          </a:r>
          <a:r>
            <a:rPr lang="ar-SA" sz="3200" dirty="0"/>
            <a:t>- تهدف التقارير التي توفرها محاسبة التكاليف والمحاسبة الإدارية إلى:</a:t>
          </a:r>
          <a:endParaRPr lang="en-US" sz="3200" dirty="0"/>
        </a:p>
        <a:p>
          <a:pPr algn="r" rtl="1"/>
          <a:r>
            <a:rPr lang="ar-EG" sz="3200" dirty="0"/>
            <a:t>	</a:t>
          </a:r>
          <a:r>
            <a:rPr lang="ar-SA" sz="3200" dirty="0"/>
            <a:t>أ – خدمة الأطراف الخارجية</a:t>
          </a:r>
          <a:endParaRPr lang="en-US" sz="3200" dirty="0"/>
        </a:p>
        <a:p>
          <a:pPr algn="r" rtl="1"/>
          <a:r>
            <a:rPr lang="ar-EG" sz="3200" dirty="0"/>
            <a:t>	</a:t>
          </a:r>
          <a:r>
            <a:rPr lang="ar-SA" sz="3200" dirty="0"/>
            <a:t>ب - خدمة إدارة المنشأة</a:t>
          </a:r>
          <a:endParaRPr lang="en-US" sz="3200" dirty="0"/>
        </a:p>
        <a:p>
          <a:pPr algn="r" rtl="1"/>
          <a:r>
            <a:rPr lang="ar-EG" sz="3200" dirty="0"/>
            <a:t>	</a:t>
          </a:r>
          <a:r>
            <a:rPr lang="ar-SA" sz="3200" dirty="0"/>
            <a:t>ج- خدمة جميع الأطراف المهتمة بالمنشأة</a:t>
          </a:r>
          <a:endParaRPr lang="en-US" sz="3200" dirty="0"/>
        </a:p>
        <a:p>
          <a:pPr algn="r" rtl="1"/>
          <a:r>
            <a:rPr lang="ar-EG" sz="3200" dirty="0"/>
            <a:t>	</a:t>
          </a:r>
          <a:r>
            <a:rPr lang="ar-SA" sz="3200" dirty="0"/>
            <a:t>د – ليس شيئاً مما ذكر</a:t>
          </a:r>
          <a:endParaRPr lang="en-US" sz="3200" dirty="0"/>
        </a:p>
        <a:p>
          <a:pPr algn="r" rtl="1"/>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75211B60-2497-49E7-82B4-3ECEA8FCC6D5}"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40EF5B71-DB85-4141-A9DE-4A999C4AF621}" type="presOf" srcId="{FD5A9121-9E87-42B2-9B05-455EC8C05672}" destId="{11B7F29B-617A-413C-84AC-498507A9DC21}" srcOrd="0" destOrd="0" presId="urn:microsoft.com/office/officeart/2005/8/layout/vProcess5"/>
    <dgm:cxn modelId="{22C28294-B998-44EC-9549-522B6492FA13}" type="presParOf" srcId="{11B7F29B-617A-413C-84AC-498507A9DC21}" destId="{D8DD1BB4-6967-4D1B-B342-02CD0F66AAFC}" srcOrd="0" destOrd="0" presId="urn:microsoft.com/office/officeart/2005/8/layout/vProcess5"/>
    <dgm:cxn modelId="{86638155-D079-4EA4-8E0E-E4855CC53F5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EG" sz="3200" dirty="0"/>
            <a:t>3</a:t>
          </a:r>
          <a:r>
            <a:rPr lang="ar-SA" sz="3200" dirty="0"/>
            <a:t>- يعتبر عدم تسجيل المعاملات المالية في الدفاتر المحاسبية ما لم يكن هناك دليل على حدوثها تطبيقاً لمبدأ: </a:t>
          </a:r>
          <a:endParaRPr lang="en-US" sz="3200" dirty="0"/>
        </a:p>
        <a:p>
          <a:pPr algn="r" rtl="1"/>
          <a:r>
            <a:rPr lang="ar-EG" sz="3200" dirty="0"/>
            <a:t>	</a:t>
          </a:r>
          <a:r>
            <a:rPr lang="ar-SA" sz="3200" dirty="0"/>
            <a:t>أ – الثبات</a:t>
          </a:r>
          <a:endParaRPr lang="en-US" sz="3200" dirty="0"/>
        </a:p>
        <a:p>
          <a:pPr algn="r" rtl="1"/>
          <a:r>
            <a:rPr lang="ar-EG" sz="3200" dirty="0"/>
            <a:t>	</a:t>
          </a:r>
          <a:r>
            <a:rPr lang="ar-SA" sz="3200" dirty="0"/>
            <a:t>ب – الموضوعية</a:t>
          </a:r>
          <a:endParaRPr lang="en-US" sz="3200" dirty="0"/>
        </a:p>
        <a:p>
          <a:pPr algn="r" rtl="1"/>
          <a:r>
            <a:rPr lang="ar-EG" sz="3200" dirty="0"/>
            <a:t>	</a:t>
          </a:r>
          <a:r>
            <a:rPr lang="ar-SA" sz="3200" dirty="0"/>
            <a:t>ج- المقابلة</a:t>
          </a:r>
          <a:endParaRPr lang="en-US" sz="3200" dirty="0"/>
        </a:p>
        <a:p>
          <a:pPr algn="r" rtl="1"/>
          <a:r>
            <a:rPr lang="ar-EG" sz="3200" dirty="0"/>
            <a:t>	</a:t>
          </a:r>
          <a:r>
            <a:rPr lang="ar-SA" sz="3200" dirty="0"/>
            <a:t>د – الإفصاح الكامل</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AF0DF12F-6BCF-442D-8948-D1FDB76A872D}" type="presOf" srcId="{FD5A9121-9E87-42B2-9B05-455EC8C05672}" destId="{11B7F29B-617A-413C-84AC-498507A9DC21}" srcOrd="0" destOrd="0" presId="urn:microsoft.com/office/officeart/2005/8/layout/vProcess5"/>
    <dgm:cxn modelId="{50092346-24F7-4739-BD6A-DADA7BFAAE63}"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1F901BE5-38E1-4549-8799-E48CC65CD6F2}" type="presParOf" srcId="{11B7F29B-617A-413C-84AC-498507A9DC21}" destId="{D8DD1BB4-6967-4D1B-B342-02CD0F66AAFC}" srcOrd="0" destOrd="0" presId="urn:microsoft.com/office/officeart/2005/8/layout/vProcess5"/>
    <dgm:cxn modelId="{2D269C1F-BC96-4753-9782-E892F0452037}"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EG" sz="3200" dirty="0"/>
            <a:t>4</a:t>
          </a:r>
          <a:r>
            <a:rPr lang="ar-SA" sz="3200" dirty="0"/>
            <a:t>- يشير توصيل كل الحقائق الهامة والملائمة المتعلقة بالمنشأة إلى مستخدمي المعلومات المحاسبية إلى مبدأ: </a:t>
          </a:r>
          <a:endParaRPr lang="en-US" sz="3200" dirty="0"/>
        </a:p>
        <a:p>
          <a:pPr algn="r" rtl="1"/>
          <a:r>
            <a:rPr lang="ar-EG" sz="3200" dirty="0"/>
            <a:t>	</a:t>
          </a:r>
          <a:r>
            <a:rPr lang="ar-SA" sz="3200" dirty="0"/>
            <a:t>أ – الثبات</a:t>
          </a:r>
          <a:endParaRPr lang="en-US" sz="3200" dirty="0"/>
        </a:p>
        <a:p>
          <a:pPr algn="r" rtl="1"/>
          <a:r>
            <a:rPr lang="ar-EG" sz="3200" dirty="0"/>
            <a:t>	</a:t>
          </a:r>
          <a:r>
            <a:rPr lang="ar-SA" sz="3200" dirty="0"/>
            <a:t>ب - التكلفة التاريخية</a:t>
          </a:r>
          <a:endParaRPr lang="en-US" sz="3200" dirty="0"/>
        </a:p>
        <a:p>
          <a:pPr algn="r" rtl="1"/>
          <a:r>
            <a:rPr lang="ar-EG" sz="3200" dirty="0"/>
            <a:t>	</a:t>
          </a:r>
          <a:r>
            <a:rPr lang="ar-SA" sz="3200" dirty="0"/>
            <a:t>ج- المقابلة</a:t>
          </a:r>
          <a:endParaRPr lang="en-US" sz="3200" dirty="0"/>
        </a:p>
        <a:p>
          <a:pPr algn="r" rtl="1"/>
          <a:r>
            <a:rPr lang="ar-EG" sz="3200" dirty="0"/>
            <a:t>	</a:t>
          </a:r>
          <a:r>
            <a:rPr lang="ar-SA" sz="3200" dirty="0"/>
            <a:t>د –الإفصاح الكامل</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5ACC6B3A-D131-49B5-9D45-ECFC08166273}"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E2417ACA-2695-48A0-B177-5AB1CB64623E}" type="presOf" srcId="{FD5A9121-9E87-42B2-9B05-455EC8C05672}" destId="{11B7F29B-617A-413C-84AC-498507A9DC21}" srcOrd="0" destOrd="0" presId="urn:microsoft.com/office/officeart/2005/8/layout/vProcess5"/>
    <dgm:cxn modelId="{22A2EBC9-2647-4614-A7AA-701615DEBB19}" type="presParOf" srcId="{11B7F29B-617A-413C-84AC-498507A9DC21}" destId="{D8DD1BB4-6967-4D1B-B342-02CD0F66AAFC}" srcOrd="0" destOrd="0" presId="urn:microsoft.com/office/officeart/2005/8/layout/vProcess5"/>
    <dgm:cxn modelId="{281E368D-4AA3-4E24-B46F-5FFB8845BC8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3200" b="1" dirty="0"/>
            <a:t>حدد الإجابة الصحيحة لكل من العبارات التالية:</a:t>
          </a:r>
        </a:p>
        <a:p>
          <a:pPr algn="r" rtl="1"/>
          <a:r>
            <a:rPr lang="ar-EG" sz="3200" dirty="0"/>
            <a:t>5</a:t>
          </a:r>
          <a:r>
            <a:rPr lang="ar-SA" sz="3200" dirty="0"/>
            <a:t>- الفرض المحاسبي الذي يقضي بالفصل بين حسابات المنشأة وحسابات مالكها هو:</a:t>
          </a:r>
          <a:endParaRPr lang="en-US" sz="3200" dirty="0"/>
        </a:p>
        <a:p>
          <a:pPr algn="r" rtl="1"/>
          <a:r>
            <a:rPr lang="ar-EG" sz="3200" dirty="0"/>
            <a:t>	</a:t>
          </a:r>
          <a:r>
            <a:rPr lang="ar-SA" sz="3200" dirty="0"/>
            <a:t>أ – الفترة المحاسبية</a:t>
          </a:r>
          <a:endParaRPr lang="en-US" sz="3200" dirty="0"/>
        </a:p>
        <a:p>
          <a:pPr algn="r" rtl="1"/>
          <a:r>
            <a:rPr lang="ar-EG" sz="3200" dirty="0"/>
            <a:t>	</a:t>
          </a:r>
          <a:r>
            <a:rPr lang="ar-SA" sz="3200" dirty="0"/>
            <a:t>ب – الاستمرار</a:t>
          </a:r>
          <a:endParaRPr lang="en-US" sz="3200" dirty="0"/>
        </a:p>
        <a:p>
          <a:pPr algn="r" rtl="1"/>
          <a:r>
            <a:rPr lang="ar-EG" sz="3200" dirty="0"/>
            <a:t>	</a:t>
          </a:r>
          <a:r>
            <a:rPr lang="ar-SA" sz="3200" dirty="0"/>
            <a:t>ج- الوحدة المحاسبية</a:t>
          </a:r>
          <a:endParaRPr lang="en-US" sz="3200" dirty="0"/>
        </a:p>
        <a:p>
          <a:pPr algn="r" rtl="1"/>
          <a:r>
            <a:rPr lang="ar-EG" sz="3200" dirty="0"/>
            <a:t>	</a:t>
          </a:r>
          <a:r>
            <a:rPr lang="ar-SA" sz="3200" dirty="0"/>
            <a:t>د – وحدة القياس النقدي</a:t>
          </a:r>
          <a:endParaRPr lang="en-US" sz="32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X="-909" custLinFactNeighborY="4256">
        <dgm:presLayoutVars>
          <dgm:bulletEnabled val="1"/>
        </dgm:presLayoutVars>
      </dgm:prSet>
      <dgm:spPr/>
    </dgm:pt>
  </dgm:ptLst>
  <dgm:cxnLst>
    <dgm:cxn modelId="{3BD2F81D-CCF1-42BD-BABA-8FC27DFF9ABF}" type="presOf" srcId="{FD5A9121-9E87-42B2-9B05-455EC8C05672}" destId="{11B7F29B-617A-413C-84AC-498507A9DC21}" srcOrd="0" destOrd="0" presId="urn:microsoft.com/office/officeart/2005/8/layout/vProcess5"/>
    <dgm:cxn modelId="{9EB9BD62-1BCA-4551-83ED-A32FFA4D3BBF}"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444767B8-C2DC-4EF8-96EE-19DA778B6B99}" type="presParOf" srcId="{11B7F29B-617A-413C-84AC-498507A9DC21}" destId="{D8DD1BB4-6967-4D1B-B342-02CD0F66AAFC}" srcOrd="0" destOrd="0" presId="urn:microsoft.com/office/officeart/2005/8/layout/vProcess5"/>
    <dgm:cxn modelId="{DF79D3C3-7CD9-48D9-92F8-3235259F50D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600" dirty="0"/>
            <a:t>يمكن القول إن الهدف الأساسي للمحاسبة هو توفير المعلومات المحاسبية التي تفي باحتياجات الأطراف المتعددة التي تتطلع إلى ال</a:t>
          </a:r>
          <a:r>
            <a:rPr lang="ar-EG" sz="3600" dirty="0"/>
            <a:t>إ</a:t>
          </a:r>
          <a:r>
            <a:rPr lang="ar-SA" sz="3600" dirty="0"/>
            <a:t>ستفادة من هذه المعلومات سواء كانت أطرافاً داخلية ممثلة في الإدارة بمستوياتها المختلفة، أو كانت أطرافاً خارجية ممثلة في المستثمرين والدائنين والعملاء والجهات الحكومية... </a:t>
          </a:r>
          <a:r>
            <a:rPr lang="ar-EG" sz="3600" dirty="0"/>
            <a:t>إ</a:t>
          </a:r>
          <a:r>
            <a:rPr lang="ar-SA" sz="3600" dirty="0"/>
            <a:t>لخ. </a:t>
          </a:r>
          <a:endParaRPr lang="en-US" sz="3600" dirty="0"/>
        </a:p>
      </dgm:t>
    </dgm:pt>
    <dgm:pt modelId="{C44EFA92-122F-4D30-8528-8380907C93A9}" type="parTrans" cxnId="{7FBDF646-3D9E-4359-859A-65E0CAFD35EB}">
      <dgm:prSet/>
      <dgm:spPr/>
      <dgm:t>
        <a:bodyPr/>
        <a:lstStyle/>
        <a:p>
          <a:pPr rtl="1"/>
          <a:endParaRPr lang="ar-EG"/>
        </a:p>
      </dgm:t>
    </dgm:pt>
    <dgm:pt modelId="{ACC69707-A99E-46DE-A961-54BAA885D57B}" type="sibTrans" cxnId="{7FBDF646-3D9E-4359-859A-65E0CAFD35EB}">
      <dgm:prSet/>
      <dgm:spPr/>
      <dgm:t>
        <a:bodyPr/>
        <a:lstStyle/>
        <a:p>
          <a:pPr rtl="1"/>
          <a:endParaRPr lang="ar-EG"/>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181277">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2C07B96D-4DE6-4606-B42B-4A187BA18C66}" type="presOf" srcId="{F3E8F6B3-F95E-4025-8CFE-FDE745D0A653}" destId="{013C56D5-0CA5-47EB-B786-0AB370387915}" srcOrd="0" destOrd="0" presId="urn:microsoft.com/office/officeart/2005/8/layout/vProcess5"/>
    <dgm:cxn modelId="{AD1718BA-7177-427A-ADDF-D6D1FB527F23}" type="presOf" srcId="{FD5A9121-9E87-42B2-9B05-455EC8C05672}" destId="{11B7F29B-617A-413C-84AC-498507A9DC21}" srcOrd="0" destOrd="0" presId="urn:microsoft.com/office/officeart/2005/8/layout/vProcess5"/>
    <dgm:cxn modelId="{5D8C563E-DB2C-452E-83BD-31DFA0CF7A70}" type="presParOf" srcId="{11B7F29B-617A-413C-84AC-498507A9DC21}" destId="{D8DD1BB4-6967-4D1B-B342-02CD0F66AAFC}" srcOrd="0" destOrd="0" presId="urn:microsoft.com/office/officeart/2005/8/layout/vProcess5"/>
    <dgm:cxn modelId="{F49DBA38-3BF0-40E5-8339-01127136C4FB}"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dirty="0">
              <a:solidFill>
                <a:srgbClr val="FFFF00"/>
              </a:solidFill>
            </a:rPr>
            <a:t>يمكن إجمالي أهداف المحاسبة فيما يلي:</a:t>
          </a:r>
          <a:r>
            <a:rPr lang="ar-SA" sz="2800" dirty="0"/>
            <a:t> </a:t>
          </a:r>
          <a:endParaRPr lang="en-US" sz="2800" dirty="0"/>
        </a:p>
        <a:p>
          <a:pPr algn="r" rtl="1"/>
          <a:r>
            <a:rPr lang="ar-SA" sz="2800" dirty="0"/>
            <a:t>- تسجيل عمليات المنشأة ذات القيم المالية وتوفير سجل تاريخي لكافة الأحداث والعمليات المالية التي تكون النشاط طرفاً فيها.</a:t>
          </a:r>
          <a:endParaRPr lang="en-US" sz="2800" dirty="0"/>
        </a:p>
        <a:p>
          <a:pPr algn="r" rtl="1"/>
          <a:r>
            <a:rPr lang="ar-SA" sz="2800" dirty="0"/>
            <a:t>- تحديد نتيجة أعمال المنشأة من ربح أو خسارة على مدى فترات دورية منتظمة.</a:t>
          </a:r>
          <a:endParaRPr lang="en-US" sz="2800" dirty="0"/>
        </a:p>
        <a:p>
          <a:pPr algn="r" rtl="1"/>
          <a:r>
            <a:rPr lang="ar-SA" sz="2800" dirty="0"/>
            <a:t>- تحديد المركز المالي للمنشأة في نهاية كل فترة محاسبية.</a:t>
          </a:r>
          <a:endParaRPr lang="en-US" sz="2800" dirty="0"/>
        </a:p>
        <a:p>
          <a:pPr algn="r" rtl="1"/>
          <a:r>
            <a:rPr lang="ar-SA" sz="2800" dirty="0"/>
            <a:t>- إمداد المستويات الإدارية المختلفة بالمعلومات اللازمة لمساعدتها في أداء وظائفها.</a:t>
          </a:r>
          <a:endParaRPr lang="en-US" sz="2800" dirty="0"/>
        </a:p>
      </dgm:t>
    </dgm:pt>
    <dgm:pt modelId="{C44EFA92-122F-4D30-8528-8380907C93A9}" type="parTrans" cxnId="{7FBDF646-3D9E-4359-859A-65E0CAFD35EB}">
      <dgm:prSet/>
      <dgm:spPr/>
      <dgm:t>
        <a:bodyPr/>
        <a:lstStyle/>
        <a:p>
          <a:pPr rtl="1"/>
          <a:endParaRPr lang="ar-EG" sz="2800"/>
        </a:p>
      </dgm:t>
    </dgm:pt>
    <dgm:pt modelId="{ACC69707-A99E-46DE-A961-54BAA885D57B}" type="sibTrans" cxnId="{7FBDF646-3D9E-4359-859A-65E0CAFD35EB}">
      <dgm:prSet/>
      <dgm:spPr/>
      <dgm:t>
        <a:bodyPr/>
        <a:lstStyle/>
        <a:p>
          <a:pPr rtl="1"/>
          <a:endParaRPr lang="ar-EG" sz="28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181277">
        <dgm:presLayoutVars>
          <dgm:bulletEnabled val="1"/>
        </dgm:presLayoutVars>
      </dgm:prSet>
      <dgm:spPr/>
    </dgm:pt>
  </dgm:ptLst>
  <dgm:cxnLst>
    <dgm:cxn modelId="{28DDC330-C98E-4785-8490-0269EB35DADA}"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D42710D7-5D3E-4BB6-BFE7-A45972803E28}" type="presOf" srcId="{FD5A9121-9E87-42B2-9B05-455EC8C05672}" destId="{11B7F29B-617A-413C-84AC-498507A9DC21}" srcOrd="0" destOrd="0" presId="urn:microsoft.com/office/officeart/2005/8/layout/vProcess5"/>
    <dgm:cxn modelId="{FD3CB434-0DDC-430F-8F25-E135BCF094E4}" type="presParOf" srcId="{11B7F29B-617A-413C-84AC-498507A9DC21}" destId="{D8DD1BB4-6967-4D1B-B342-02CD0F66AAFC}" srcOrd="0" destOrd="0" presId="urn:microsoft.com/office/officeart/2005/8/layout/vProcess5"/>
    <dgm:cxn modelId="{55D92BB1-7B91-469F-ACE8-6D2F54FC296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3200" dirty="0">
              <a:solidFill>
                <a:srgbClr val="FFFF00"/>
              </a:solidFill>
            </a:rPr>
            <a:t>تنوعت وتطورت فروع المحاسبة مع تنوع وتطور الحاجة إلى المعلومات المحاسبية، أهم هذه الفروع: </a:t>
          </a:r>
          <a:endParaRPr lang="en-US" sz="3200" dirty="0">
            <a:solidFill>
              <a:srgbClr val="FFFF00"/>
            </a:solidFill>
          </a:endParaRPr>
        </a:p>
        <a:p>
          <a:pPr algn="r" rtl="1"/>
          <a:r>
            <a:rPr lang="ar-SA" sz="2400" b="1" dirty="0"/>
            <a:t>1/3/1 المحاسبة المالية </a:t>
          </a:r>
          <a:r>
            <a:rPr lang="en-US" sz="2400" b="1" dirty="0"/>
            <a:t>Financial Accounting</a:t>
          </a:r>
          <a:endParaRPr lang="ar-EG" sz="2400" b="1" dirty="0"/>
        </a:p>
        <a:p>
          <a:pPr algn="r" rtl="1"/>
          <a:r>
            <a:rPr lang="ar-EG" sz="2400" b="1" dirty="0"/>
            <a:t>2</a:t>
          </a:r>
          <a:r>
            <a:rPr lang="ar-SA" sz="2400" b="1" dirty="0"/>
            <a:t>/3/</a:t>
          </a:r>
          <a:r>
            <a:rPr lang="ar-EG" sz="2400" b="1" dirty="0"/>
            <a:t>1</a:t>
          </a:r>
          <a:r>
            <a:rPr lang="ar-SA" sz="2400" b="1" dirty="0"/>
            <a:t> محاسبة التكاليف </a:t>
          </a:r>
          <a:r>
            <a:rPr lang="en-US" sz="2400" b="1" dirty="0"/>
            <a:t>Cost Accounting</a:t>
          </a:r>
          <a:endParaRPr lang="ar-EG" sz="2400" b="1" dirty="0"/>
        </a:p>
        <a:p>
          <a:pPr algn="r" rtl="1"/>
          <a:r>
            <a:rPr lang="ar-EG" sz="2400" b="1" dirty="0"/>
            <a:t>3</a:t>
          </a:r>
          <a:r>
            <a:rPr lang="ar-SA" sz="2400" b="1" dirty="0"/>
            <a:t>/3/</a:t>
          </a:r>
          <a:r>
            <a:rPr lang="ar-EG" sz="2400" b="1" dirty="0"/>
            <a:t>1</a:t>
          </a:r>
          <a:r>
            <a:rPr lang="ar-SA" sz="2400" b="1" dirty="0"/>
            <a:t> المحاسبة الإدارية </a:t>
          </a:r>
          <a:r>
            <a:rPr lang="en-US" sz="2400" b="1" dirty="0"/>
            <a:t>Managerial Accounting</a:t>
          </a:r>
          <a:endParaRPr lang="ar-EG" sz="2400" b="1" dirty="0"/>
        </a:p>
        <a:p>
          <a:pPr algn="r" rtl="1"/>
          <a:r>
            <a:rPr lang="ar-EG" sz="2400" b="1" dirty="0"/>
            <a:t>4</a:t>
          </a:r>
          <a:r>
            <a:rPr lang="ar-SA" sz="2400" b="1" dirty="0"/>
            <a:t>/3/</a:t>
          </a:r>
          <a:r>
            <a:rPr lang="ar-EG" sz="2400" b="1" dirty="0"/>
            <a:t>1</a:t>
          </a:r>
          <a:r>
            <a:rPr lang="ar-SA" sz="2400" b="1" dirty="0"/>
            <a:t> المحاسبة الحكومية </a:t>
          </a:r>
          <a:r>
            <a:rPr lang="en-US" sz="2400" b="1" dirty="0"/>
            <a:t>Governmental Accounting</a:t>
          </a:r>
          <a:endParaRPr lang="ar-EG" sz="2400" b="1" dirty="0"/>
        </a:p>
        <a:p>
          <a:pPr algn="r" rtl="1"/>
          <a:r>
            <a:rPr lang="ar-EG" sz="2400" b="1" dirty="0"/>
            <a:t>5</a:t>
          </a:r>
          <a:r>
            <a:rPr lang="ar-SA" sz="2400" b="1" dirty="0"/>
            <a:t>/3/</a:t>
          </a:r>
          <a:r>
            <a:rPr lang="ar-EG" sz="2400" b="1" dirty="0"/>
            <a:t>1</a:t>
          </a:r>
          <a:r>
            <a:rPr lang="ar-SA" sz="2400" b="1" dirty="0"/>
            <a:t> المحاسبة القومية </a:t>
          </a:r>
          <a:r>
            <a:rPr lang="en-US" sz="2400" b="1" dirty="0"/>
            <a:t>National Accounting</a:t>
          </a:r>
          <a:r>
            <a:rPr lang="ar-SA" sz="2400" b="1" dirty="0"/>
            <a:t>	</a:t>
          </a:r>
          <a:endParaRPr lang="ar-EG" sz="2400" b="1" dirty="0"/>
        </a:p>
        <a:p>
          <a:pPr algn="r" rtl="1"/>
          <a:r>
            <a:rPr lang="ar-EG" sz="2400" b="1" dirty="0"/>
            <a:t>6</a:t>
          </a:r>
          <a:r>
            <a:rPr lang="ar-SA" sz="2400" b="1" dirty="0"/>
            <a:t>/3/</a:t>
          </a:r>
          <a:r>
            <a:rPr lang="ar-EG" sz="2400" b="1" dirty="0"/>
            <a:t>1</a:t>
          </a:r>
          <a:r>
            <a:rPr lang="ar-SA" sz="2400" b="1" dirty="0"/>
            <a:t> المحاسبة الضريبية </a:t>
          </a:r>
          <a:r>
            <a:rPr lang="en-US" sz="2400" b="1" dirty="0"/>
            <a:t>Tax Accounting </a:t>
          </a:r>
          <a:r>
            <a:rPr lang="ar-SA" sz="2400" b="1" dirty="0"/>
            <a:t>	</a:t>
          </a:r>
          <a:endParaRPr lang="ar-EG" sz="2400" b="1" dirty="0"/>
        </a:p>
        <a:p>
          <a:pPr algn="r" rtl="1"/>
          <a:r>
            <a:rPr lang="ar-EG" sz="2400" b="1" dirty="0"/>
            <a:t>7</a:t>
          </a:r>
          <a:r>
            <a:rPr lang="ar-SA" sz="2400" b="1" dirty="0"/>
            <a:t>/3/</a:t>
          </a:r>
          <a:r>
            <a:rPr lang="ar-EG" sz="2400" b="1" dirty="0"/>
            <a:t>1</a:t>
          </a:r>
          <a:r>
            <a:rPr lang="ar-SA" sz="2400" b="1" dirty="0"/>
            <a:t> المراجعة </a:t>
          </a:r>
          <a:r>
            <a:rPr lang="en-US" sz="2400" b="1" dirty="0"/>
            <a:t>Auditing</a:t>
          </a:r>
          <a:r>
            <a:rPr lang="ar-SA" sz="2400" b="1" dirty="0"/>
            <a:t> 	</a:t>
          </a:r>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199405">
        <dgm:presLayoutVars>
          <dgm:bulletEnabled val="1"/>
        </dgm:presLayoutVars>
      </dgm:prSet>
      <dgm:spPr/>
    </dgm:pt>
  </dgm:ptLst>
  <dgm:cxnLst>
    <dgm:cxn modelId="{9918CF15-F8C6-4D82-9B54-5B850071F4C8}" type="presOf" srcId="{FD5A9121-9E87-42B2-9B05-455EC8C05672}" destId="{11B7F29B-617A-413C-84AC-498507A9DC21}" srcOrd="0" destOrd="0" presId="urn:microsoft.com/office/officeart/2005/8/layout/vProcess5"/>
    <dgm:cxn modelId="{645C0A5C-D627-43F6-B4E7-E4602D557875}"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B8207F1E-3674-4250-8DB1-74055335BFA2}" type="presParOf" srcId="{11B7F29B-617A-413C-84AC-498507A9DC21}" destId="{D8DD1BB4-6967-4D1B-B342-02CD0F66AAFC}" srcOrd="0" destOrd="0" presId="urn:microsoft.com/office/officeart/2005/8/layout/vProcess5"/>
    <dgm:cxn modelId="{42548E45-D00B-4CBC-A5CA-7E9EBA913E0E}"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800" b="1" dirty="0">
              <a:solidFill>
                <a:srgbClr val="FFFF00"/>
              </a:solidFill>
            </a:rPr>
            <a:t>1/3/1 المحاسبة المالية </a:t>
          </a:r>
          <a:r>
            <a:rPr lang="en-US" sz="2800" b="1" dirty="0">
              <a:solidFill>
                <a:srgbClr val="FFFF00"/>
              </a:solidFill>
            </a:rPr>
            <a:t>Financial Accounting</a:t>
          </a:r>
          <a:endParaRPr lang="ar-EG" sz="2800" b="1" dirty="0">
            <a:solidFill>
              <a:srgbClr val="FFFF00"/>
            </a:solidFill>
          </a:endParaRPr>
        </a:p>
        <a:p>
          <a:pPr algn="r" rtl="1"/>
          <a:r>
            <a:rPr lang="ar-SA" sz="2400" dirty="0"/>
            <a:t>تهتم المحاسبة المالية بالقياس المالي للأحداث الاقتصادية التاريخية التي تكون المنشأة طرفاً فيها، ويتم توصيل هذه المعلومات لمستخدميها من خلال مجموعة من القوائم المالية ذات الغرض العام والتي تشمل قائمة المركز المالي، قائمة الدخل، قائمة التدفقات النقدية، قائمة التغيرات في حقوق الملكية. </a:t>
          </a:r>
          <a:endParaRPr lang="ar-EG" sz="2400" b="1" dirty="0"/>
        </a:p>
        <a:p>
          <a:pPr algn="r" rtl="1"/>
          <a:r>
            <a:rPr lang="ar-EG" sz="2800" b="1" dirty="0">
              <a:solidFill>
                <a:srgbClr val="FFFF00"/>
              </a:solidFill>
            </a:rPr>
            <a:t>2</a:t>
          </a:r>
          <a:r>
            <a:rPr lang="ar-SA" sz="2800" b="1" dirty="0">
              <a:solidFill>
                <a:srgbClr val="FFFF00"/>
              </a:solidFill>
            </a:rPr>
            <a:t>/3/</a:t>
          </a:r>
          <a:r>
            <a:rPr lang="ar-EG" sz="2800" b="1" dirty="0">
              <a:solidFill>
                <a:srgbClr val="FFFF00"/>
              </a:solidFill>
            </a:rPr>
            <a:t>1</a:t>
          </a:r>
          <a:r>
            <a:rPr lang="ar-SA" sz="2800" b="1" dirty="0">
              <a:solidFill>
                <a:srgbClr val="FFFF00"/>
              </a:solidFill>
            </a:rPr>
            <a:t> محاسبة التكاليف </a:t>
          </a:r>
          <a:r>
            <a:rPr lang="en-US" sz="2800" b="1" dirty="0">
              <a:solidFill>
                <a:srgbClr val="FFFF00"/>
              </a:solidFill>
            </a:rPr>
            <a:t>Cost Accounting</a:t>
          </a:r>
          <a:endParaRPr lang="ar-EG" sz="2800" b="1" dirty="0">
            <a:solidFill>
              <a:srgbClr val="FFFF00"/>
            </a:solidFill>
          </a:endParaRPr>
        </a:p>
        <a:p>
          <a:pPr algn="r" rtl="1"/>
          <a:r>
            <a:rPr lang="ar-SA" sz="2400" dirty="0"/>
            <a:t>ارتبط ظهور محاسبة التكاليف بالمنشآت الصناعية وذلك لمعالجة قصور المحاسبة المالية عن الوفاء بالاحتياجات المستجدة لهذه المنشآت في ظل الثورة الصناعية التي اجتاحت أوروبا مع مستهل القرن السادس عشر، تختص محاسبة التكاليف بحصر وتحليل وتصنيف عناصر التكاليف بهدف قياس تكلفة المنتج، الرقابة على عناصر التكاليف، توفير المعلومات اللازمة للمساعدة في اتخاذ القرارات. </a:t>
          </a:r>
          <a:endParaRPr lang="ar-EG" sz="2400" b="1"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AFE4B80E-FB0C-4A7E-967A-7711540263BE}" type="presOf" srcId="{F3E8F6B3-F95E-4025-8CFE-FDE745D0A653}" destId="{013C56D5-0CA5-47EB-B786-0AB370387915}" srcOrd="0" destOrd="0" presId="urn:microsoft.com/office/officeart/2005/8/layout/vProcess5"/>
    <dgm:cxn modelId="{AA488440-85B7-4A01-81BE-C4DCC2526E0E}" type="presOf" srcId="{FD5A9121-9E87-42B2-9B05-455EC8C05672}" destId="{11B7F29B-617A-413C-84AC-498507A9DC21}"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F0D27558-CBFB-4CD7-9416-79BD476ABB20}" type="presParOf" srcId="{11B7F29B-617A-413C-84AC-498507A9DC21}" destId="{D8DD1BB4-6967-4D1B-B342-02CD0F66AAFC}" srcOrd="0" destOrd="0" presId="urn:microsoft.com/office/officeart/2005/8/layout/vProcess5"/>
    <dgm:cxn modelId="{7119E5E0-F7A8-453F-8248-D20C8C37CE35}"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endParaRPr lang="ar-EG" sz="2800" b="1" dirty="0">
            <a:solidFill>
              <a:srgbClr val="FFFF00"/>
            </a:solidFill>
          </a:endParaRPr>
        </a:p>
        <a:p>
          <a:pPr algn="r" rtl="1"/>
          <a:r>
            <a:rPr lang="ar-EG" sz="2800" b="1" dirty="0">
              <a:solidFill>
                <a:srgbClr val="FFFF00"/>
              </a:solidFill>
            </a:rPr>
            <a:t>3</a:t>
          </a:r>
          <a:r>
            <a:rPr lang="ar-SA" sz="2800" b="1" dirty="0">
              <a:solidFill>
                <a:srgbClr val="FFFF00"/>
              </a:solidFill>
            </a:rPr>
            <a:t>/3/</a:t>
          </a:r>
          <a:r>
            <a:rPr lang="ar-EG" sz="2800" b="1" dirty="0">
              <a:solidFill>
                <a:srgbClr val="FFFF00"/>
              </a:solidFill>
            </a:rPr>
            <a:t>1</a:t>
          </a:r>
          <a:r>
            <a:rPr lang="ar-SA" sz="2800" b="1" dirty="0">
              <a:solidFill>
                <a:srgbClr val="FFFF00"/>
              </a:solidFill>
            </a:rPr>
            <a:t> المحاسبة الإدارية </a:t>
          </a:r>
          <a:r>
            <a:rPr lang="en-US" sz="2800" b="1" dirty="0">
              <a:solidFill>
                <a:srgbClr val="FFFF00"/>
              </a:solidFill>
            </a:rPr>
            <a:t>Managerial Accounting</a:t>
          </a:r>
          <a:endParaRPr lang="ar-EG" sz="2800" b="1" dirty="0">
            <a:solidFill>
              <a:srgbClr val="FFFF00"/>
            </a:solidFill>
          </a:endParaRPr>
        </a:p>
        <a:p>
          <a:pPr algn="r" rtl="1"/>
          <a:r>
            <a:rPr lang="ar-SA" sz="2400" dirty="0"/>
            <a:t>ينصب اهتمام المحاسبة الإدارية على توفير البيانات والمعلومات اللازمة لمساعدة الإدارة في أداء وظائفها المختلفة والمتمثلة في التخطيط ورسم السياسات وتحديد الاستراتيجيات والرقابة والمتابعة واتخاذ القرارات وتقييم الأداء. </a:t>
          </a:r>
          <a:endParaRPr lang="ar-EG" sz="2400" dirty="0"/>
        </a:p>
        <a:p>
          <a:pPr algn="r" rtl="1"/>
          <a:endParaRPr lang="ar-EG" sz="2400" b="1" dirty="0"/>
        </a:p>
        <a:p>
          <a:pPr algn="r" rtl="1"/>
          <a:r>
            <a:rPr lang="ar-EG" sz="2800" b="1" dirty="0">
              <a:solidFill>
                <a:srgbClr val="FFFF00"/>
              </a:solidFill>
            </a:rPr>
            <a:t>4</a:t>
          </a:r>
          <a:r>
            <a:rPr lang="ar-SA" sz="2800" b="1" dirty="0">
              <a:solidFill>
                <a:srgbClr val="FFFF00"/>
              </a:solidFill>
            </a:rPr>
            <a:t>/3/</a:t>
          </a:r>
          <a:r>
            <a:rPr lang="ar-EG" sz="2800" b="1" dirty="0">
              <a:solidFill>
                <a:srgbClr val="FFFF00"/>
              </a:solidFill>
            </a:rPr>
            <a:t>1</a:t>
          </a:r>
          <a:r>
            <a:rPr lang="ar-SA" sz="2800" b="1" dirty="0">
              <a:solidFill>
                <a:srgbClr val="FFFF00"/>
              </a:solidFill>
            </a:rPr>
            <a:t> المحاسبة الحكومية </a:t>
          </a:r>
          <a:r>
            <a:rPr lang="en-US" sz="2800" b="1" dirty="0">
              <a:solidFill>
                <a:srgbClr val="FFFF00"/>
              </a:solidFill>
            </a:rPr>
            <a:t>Governmental Accounting</a:t>
          </a:r>
          <a:endParaRPr lang="ar-EG" sz="2800" b="1" dirty="0">
            <a:solidFill>
              <a:srgbClr val="FFFF00"/>
            </a:solidFill>
          </a:endParaRPr>
        </a:p>
        <a:p>
          <a:pPr algn="r" rtl="1"/>
          <a:r>
            <a:rPr lang="ar-SA" sz="2400" dirty="0"/>
            <a:t>يختص هذا الفرع بتوفير المعلومات المحاسبية المتعلقة بالوحدات والإدارات الحكومية، فهي تهدف بصفة أساسية إلى توفير البيانات اللازمة لمتابعة تنفيذ الموازنة العامة للدولة، وحصر ومتابعة موارد ونفقات الوحدات الحكومية وتحقيق الرقابة المالية والإدارية اللازمة على هذه الوحدات.</a:t>
          </a:r>
          <a:endParaRPr lang="ar-EG" sz="2400" b="1" dirty="0"/>
        </a:p>
        <a:p>
          <a:pPr algn="r" rtl="1"/>
          <a:r>
            <a:rPr lang="ar-SA" sz="2400" b="1" dirty="0"/>
            <a:t>	</a:t>
          </a:r>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dgm:presLayoutVars>
          <dgm:bulletEnabled val="1"/>
        </dgm:presLayoutVars>
      </dgm:prSet>
      <dgm:spPr/>
    </dgm:pt>
  </dgm:ptLst>
  <dgm:cxnLst>
    <dgm:cxn modelId="{0185950F-32FC-4C08-AD8B-4CA2195F86EA}" type="presOf" srcId="{FD5A9121-9E87-42B2-9B05-455EC8C05672}" destId="{11B7F29B-617A-413C-84AC-498507A9DC21}" srcOrd="0" destOrd="0" presId="urn:microsoft.com/office/officeart/2005/8/layout/vProcess5"/>
    <dgm:cxn modelId="{3CC57E17-5891-4469-84E9-4B01000CEFD3}"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82C6F8A7-3538-491A-9AFB-F8529D886669}" type="presParOf" srcId="{11B7F29B-617A-413C-84AC-498507A9DC21}" destId="{D8DD1BB4-6967-4D1B-B342-02CD0F66AAFC}" srcOrd="0" destOrd="0" presId="urn:microsoft.com/office/officeart/2005/8/layout/vProcess5"/>
    <dgm:cxn modelId="{677647BA-8ACE-4651-A05C-A3649202C90A}"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EG" sz="2800" b="1" dirty="0">
              <a:solidFill>
                <a:srgbClr val="FFFF00"/>
              </a:solidFill>
            </a:rPr>
            <a:t> 5</a:t>
          </a:r>
          <a:r>
            <a:rPr lang="ar-SA" sz="2800" b="1" dirty="0">
              <a:solidFill>
                <a:srgbClr val="FFFF00"/>
              </a:solidFill>
            </a:rPr>
            <a:t>/3/</a:t>
          </a:r>
          <a:r>
            <a:rPr lang="ar-EG" sz="2800" b="1" dirty="0">
              <a:solidFill>
                <a:srgbClr val="FFFF00"/>
              </a:solidFill>
            </a:rPr>
            <a:t>1</a:t>
          </a:r>
          <a:r>
            <a:rPr lang="ar-SA" sz="2800" b="1" dirty="0">
              <a:solidFill>
                <a:srgbClr val="FFFF00"/>
              </a:solidFill>
            </a:rPr>
            <a:t> المحاسبة القومية </a:t>
          </a:r>
          <a:r>
            <a:rPr lang="en-US" sz="2800" b="1" dirty="0">
              <a:solidFill>
                <a:srgbClr val="FFFF00"/>
              </a:solidFill>
            </a:rPr>
            <a:t>National Accounting</a:t>
          </a:r>
          <a:endParaRPr lang="ar-EG" sz="2800" b="1" dirty="0">
            <a:solidFill>
              <a:srgbClr val="FFFF00"/>
            </a:solidFill>
          </a:endParaRPr>
        </a:p>
        <a:p>
          <a:pPr algn="r" rtl="1"/>
          <a:r>
            <a:rPr lang="ar-SA" sz="2400" dirty="0"/>
            <a:t>يختص هذا الفرع بقياس والتقرير عن المعلومات المالية على مستوى الاقتصاد القومي ككل بهدف المساعدة في رسم السياسات والخطط القومية اللازمة لتحقيق التنمية الاقتصادية للمجتمع. </a:t>
          </a:r>
          <a:endParaRPr lang="ar-EG" sz="2400" dirty="0"/>
        </a:p>
        <a:p>
          <a:pPr algn="r" rtl="1"/>
          <a:r>
            <a:rPr lang="ar-SA" sz="2400" b="1" dirty="0"/>
            <a:t>	</a:t>
          </a:r>
          <a:endParaRPr lang="ar-EG" sz="2400" b="1" dirty="0"/>
        </a:p>
        <a:p>
          <a:pPr algn="r" rtl="1"/>
          <a:r>
            <a:rPr lang="ar-EG" sz="2800" b="1" dirty="0">
              <a:solidFill>
                <a:srgbClr val="FFFF00"/>
              </a:solidFill>
            </a:rPr>
            <a:t>6</a:t>
          </a:r>
          <a:r>
            <a:rPr lang="ar-SA" sz="2800" b="1" dirty="0">
              <a:solidFill>
                <a:srgbClr val="FFFF00"/>
              </a:solidFill>
            </a:rPr>
            <a:t>/3/</a:t>
          </a:r>
          <a:r>
            <a:rPr lang="ar-EG" sz="2800" b="1" dirty="0">
              <a:solidFill>
                <a:srgbClr val="FFFF00"/>
              </a:solidFill>
            </a:rPr>
            <a:t>1</a:t>
          </a:r>
          <a:r>
            <a:rPr lang="ar-SA" sz="2800" b="1" dirty="0">
              <a:solidFill>
                <a:srgbClr val="FFFF00"/>
              </a:solidFill>
            </a:rPr>
            <a:t> المحاسبة الضريبية </a:t>
          </a:r>
          <a:r>
            <a:rPr lang="en-US" sz="2800" b="1" dirty="0">
              <a:solidFill>
                <a:srgbClr val="FFFF00"/>
              </a:solidFill>
            </a:rPr>
            <a:t>Tax Accounting </a:t>
          </a:r>
          <a:r>
            <a:rPr lang="ar-SA" sz="2800" b="1" dirty="0">
              <a:solidFill>
                <a:srgbClr val="FFFF00"/>
              </a:solidFill>
            </a:rPr>
            <a:t>	</a:t>
          </a:r>
          <a:endParaRPr lang="ar-EG" sz="2800" b="1" dirty="0">
            <a:solidFill>
              <a:srgbClr val="FFFF00"/>
            </a:solidFill>
          </a:endParaRPr>
        </a:p>
        <a:p>
          <a:pPr algn="r" rtl="1"/>
          <a:r>
            <a:rPr lang="ar-SA" sz="2400" dirty="0"/>
            <a:t>يتركز اهتمام المحاسبة الضريبية على تحديد وقياس الربح وتحديد الوعاء الخاضع للضريبة اعتماداً على القوانين واللوائح السارية في الدولة فهي باختصار تهدف إلى تحديد الضريبة الواجبة السداد على أساس علمي سليم. </a:t>
          </a:r>
          <a:endParaRPr lang="ar-EG" sz="2400" b="1" dirty="0"/>
        </a:p>
        <a:p>
          <a:pPr algn="r" rtl="1"/>
          <a:r>
            <a:rPr lang="ar-SA" sz="2400" b="1" dirty="0"/>
            <a:t>	</a:t>
          </a:r>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181277">
        <dgm:presLayoutVars>
          <dgm:bulletEnabled val="1"/>
        </dgm:presLayoutVars>
      </dgm:prSet>
      <dgm:spPr/>
    </dgm:pt>
  </dgm:ptLst>
  <dgm:cxnLst>
    <dgm:cxn modelId="{1FF8390E-61D3-4D51-9953-BA7A71A20D81}" type="presOf" srcId="{FD5A9121-9E87-42B2-9B05-455EC8C05672}" destId="{11B7F29B-617A-413C-84AC-498507A9DC21}" srcOrd="0" destOrd="0" presId="urn:microsoft.com/office/officeart/2005/8/layout/vProcess5"/>
    <dgm:cxn modelId="{77C7DC3E-92AB-4928-B3B4-AE297B4656C8}" type="presOf" srcId="{F3E8F6B3-F95E-4025-8CFE-FDE745D0A653}" destId="{013C56D5-0CA5-47EB-B786-0AB370387915}" srcOrd="0" destOrd="0" presId="urn:microsoft.com/office/officeart/2005/8/layout/vProcess5"/>
    <dgm:cxn modelId="{7FBDF646-3D9E-4359-859A-65E0CAFD35EB}" srcId="{FD5A9121-9E87-42B2-9B05-455EC8C05672}" destId="{F3E8F6B3-F95E-4025-8CFE-FDE745D0A653}" srcOrd="0" destOrd="0" parTransId="{C44EFA92-122F-4D30-8528-8380907C93A9}" sibTransId="{ACC69707-A99E-46DE-A961-54BAA885D57B}"/>
    <dgm:cxn modelId="{34EA53EE-109C-476E-AD70-4D3F4907492E}" type="presParOf" srcId="{11B7F29B-617A-413C-84AC-498507A9DC21}" destId="{D8DD1BB4-6967-4D1B-B342-02CD0F66AAFC}" srcOrd="0" destOrd="0" presId="urn:microsoft.com/office/officeart/2005/8/layout/vProcess5"/>
    <dgm:cxn modelId="{4AFD815D-B5BF-42B8-B8D5-906B55D01D60}"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5A9121-9E87-42B2-9B05-455EC8C05672}" type="doc">
      <dgm:prSet loTypeId="urn:microsoft.com/office/officeart/2005/8/layout/vProcess5" loCatId="process" qsTypeId="urn:microsoft.com/office/officeart/2005/8/quickstyle/simple4" qsCatId="simple" csTypeId="urn:microsoft.com/office/officeart/2005/8/colors/accent1_2#10" csCatId="accent1" phldr="1"/>
      <dgm:spPr/>
      <dgm:t>
        <a:bodyPr/>
        <a:lstStyle/>
        <a:p>
          <a:pPr rtl="1"/>
          <a:endParaRPr lang="ar-EG"/>
        </a:p>
      </dgm:t>
    </dgm:pt>
    <dgm:pt modelId="{F3E8F6B3-F95E-4025-8CFE-FDE745D0A653}">
      <dgm:prSet custT="1"/>
      <dgm:spPr/>
      <dgm:t>
        <a:bodyPr/>
        <a:lstStyle/>
        <a:p>
          <a:pPr algn="r" rtl="1"/>
          <a:r>
            <a:rPr lang="ar-SA" sz="2400" b="1" dirty="0"/>
            <a:t>	</a:t>
          </a:r>
          <a:endParaRPr lang="ar-EG" sz="2400" b="1" dirty="0"/>
        </a:p>
        <a:p>
          <a:pPr algn="r" rtl="1"/>
          <a:r>
            <a:rPr lang="ar-EG" sz="2800" b="1" dirty="0">
              <a:solidFill>
                <a:srgbClr val="FFFF00"/>
              </a:solidFill>
            </a:rPr>
            <a:t>7</a:t>
          </a:r>
          <a:r>
            <a:rPr lang="ar-SA" sz="2800" b="1" dirty="0">
              <a:solidFill>
                <a:srgbClr val="FFFF00"/>
              </a:solidFill>
            </a:rPr>
            <a:t>/3/</a:t>
          </a:r>
          <a:r>
            <a:rPr lang="ar-EG" sz="2800" b="1" dirty="0">
              <a:solidFill>
                <a:srgbClr val="FFFF00"/>
              </a:solidFill>
            </a:rPr>
            <a:t>1</a:t>
          </a:r>
          <a:r>
            <a:rPr lang="ar-SA" sz="2800" b="1" dirty="0">
              <a:solidFill>
                <a:srgbClr val="FFFF00"/>
              </a:solidFill>
            </a:rPr>
            <a:t> المراجعة </a:t>
          </a:r>
          <a:r>
            <a:rPr lang="en-US" sz="2800" b="1" dirty="0">
              <a:solidFill>
                <a:srgbClr val="FFFF00"/>
              </a:solidFill>
            </a:rPr>
            <a:t>Auditing</a:t>
          </a:r>
          <a:endParaRPr lang="ar-EG" sz="2800" b="1" dirty="0">
            <a:solidFill>
              <a:srgbClr val="FFFF00"/>
            </a:solidFill>
          </a:endParaRPr>
        </a:p>
        <a:p>
          <a:pPr algn="r" rtl="1"/>
          <a:r>
            <a:rPr lang="ar-SA" sz="2400" dirty="0"/>
            <a:t>ينصب الهدف الرئيسي للمراجعة على التحقق من صحة وسلامة المعلومات المالية التي توفرها النظم المحاسبية وذلك بغرض إضفاء الثقة على هذه المعلومات وبالتالي إمكانية الاعتماد عليها من قبل مستخدميها. </a:t>
          </a:r>
          <a:endParaRPr lang="ar-EG" sz="2400" dirty="0"/>
        </a:p>
        <a:p>
          <a:pPr algn="r" rtl="1"/>
          <a:endParaRPr lang="en-US" sz="1100" dirty="0"/>
        </a:p>
        <a:p>
          <a:pPr algn="r" rtl="1"/>
          <a:r>
            <a:rPr lang="ar-SA" sz="2400" dirty="0"/>
            <a:t>في هذا المقرر سيتم التركيز بصفة أساسية على فرع واحد من فروع المحاسبة وهو المحاسبة المالية والتي تهدف في المقام الأول إلى توصيل المعلومات المتعلقة بالأحداث الاقتصادية التي تقوم بها المنشأة إلى مستخدمي المعلومات لاستخدامها في اتخاذ القرارات. </a:t>
          </a:r>
          <a:endParaRPr lang="ar-EG" sz="2400" dirty="0"/>
        </a:p>
        <a:p>
          <a:pPr algn="r" rtl="1"/>
          <a:r>
            <a:rPr lang="ar-SA" sz="2400" dirty="0"/>
            <a:t>يتم توصيل هذه المعلومات إلى مستخدميها من خلال ما يعرف بالقوائم المالية، وتعتبر القوائم المالية الناتج النهائي للعملية المحاسبية، وهي تعتبر المصدر الرئيسي للمعلومات المالية التي يحتاجها مستخدمو المعلومات عن المنشأة. </a:t>
          </a:r>
          <a:endParaRPr lang="en-US" sz="2400" dirty="0"/>
        </a:p>
      </dgm:t>
    </dgm:pt>
    <dgm:pt modelId="{C44EFA92-122F-4D30-8528-8380907C93A9}" type="parTrans" cxnId="{7FBDF646-3D9E-4359-859A-65E0CAFD35EB}">
      <dgm:prSet/>
      <dgm:spPr/>
      <dgm:t>
        <a:bodyPr/>
        <a:lstStyle/>
        <a:p>
          <a:pPr rtl="1"/>
          <a:endParaRPr lang="ar-EG" sz="2400"/>
        </a:p>
      </dgm:t>
    </dgm:pt>
    <dgm:pt modelId="{ACC69707-A99E-46DE-A961-54BAA885D57B}" type="sibTrans" cxnId="{7FBDF646-3D9E-4359-859A-65E0CAFD35EB}">
      <dgm:prSet/>
      <dgm:spPr/>
      <dgm:t>
        <a:bodyPr/>
        <a:lstStyle/>
        <a:p>
          <a:pPr rtl="1"/>
          <a:endParaRPr lang="ar-EG" sz="2400"/>
        </a:p>
      </dgm:t>
    </dgm:pt>
    <dgm:pt modelId="{11B7F29B-617A-413C-84AC-498507A9DC21}" type="pres">
      <dgm:prSet presAssocID="{FD5A9121-9E87-42B2-9B05-455EC8C05672}" presName="outerComposite" presStyleCnt="0">
        <dgm:presLayoutVars>
          <dgm:chMax val="5"/>
          <dgm:dir/>
          <dgm:resizeHandles val="exact"/>
        </dgm:presLayoutVars>
      </dgm:prSet>
      <dgm:spPr/>
    </dgm:pt>
    <dgm:pt modelId="{D8DD1BB4-6967-4D1B-B342-02CD0F66AAFC}" type="pres">
      <dgm:prSet presAssocID="{FD5A9121-9E87-42B2-9B05-455EC8C05672}" presName="dummyMaxCanvas" presStyleCnt="0">
        <dgm:presLayoutVars/>
      </dgm:prSet>
      <dgm:spPr/>
    </dgm:pt>
    <dgm:pt modelId="{013C56D5-0CA5-47EB-B786-0AB370387915}" type="pres">
      <dgm:prSet presAssocID="{FD5A9121-9E87-42B2-9B05-455EC8C05672}" presName="OneNode_1" presStyleLbl="node1" presStyleIdx="0" presStyleCnt="1" custScaleY="200000" custLinFactNeighborY="-7048">
        <dgm:presLayoutVars>
          <dgm:bulletEnabled val="1"/>
        </dgm:presLayoutVars>
      </dgm:prSet>
      <dgm:spPr/>
    </dgm:pt>
  </dgm:ptLst>
  <dgm:cxnLst>
    <dgm:cxn modelId="{7FBDF646-3D9E-4359-859A-65E0CAFD35EB}" srcId="{FD5A9121-9E87-42B2-9B05-455EC8C05672}" destId="{F3E8F6B3-F95E-4025-8CFE-FDE745D0A653}" srcOrd="0" destOrd="0" parTransId="{C44EFA92-122F-4D30-8528-8380907C93A9}" sibTransId="{ACC69707-A99E-46DE-A961-54BAA885D57B}"/>
    <dgm:cxn modelId="{DF019E57-8783-418B-BB72-C02D69EB10F3}" type="presOf" srcId="{FD5A9121-9E87-42B2-9B05-455EC8C05672}" destId="{11B7F29B-617A-413C-84AC-498507A9DC21}" srcOrd="0" destOrd="0" presId="urn:microsoft.com/office/officeart/2005/8/layout/vProcess5"/>
    <dgm:cxn modelId="{1A1EBCC4-08D6-410B-9195-208552744232}" type="presOf" srcId="{F3E8F6B3-F95E-4025-8CFE-FDE745D0A653}" destId="{013C56D5-0CA5-47EB-B786-0AB370387915}" srcOrd="0" destOrd="0" presId="urn:microsoft.com/office/officeart/2005/8/layout/vProcess5"/>
    <dgm:cxn modelId="{2C7D18A9-6428-44BD-A890-150890D776A0}" type="presParOf" srcId="{11B7F29B-617A-413C-84AC-498507A9DC21}" destId="{D8DD1BB4-6967-4D1B-B342-02CD0F66AAFC}" srcOrd="0" destOrd="0" presId="urn:microsoft.com/office/officeart/2005/8/layout/vProcess5"/>
    <dgm:cxn modelId="{0DC5A645-CCA4-4C13-80CC-E6B1D4D39FE3}" type="presParOf" srcId="{11B7F29B-617A-413C-84AC-498507A9DC21}" destId="{013C56D5-0CA5-47EB-B786-0AB370387915}"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457199"/>
          <a:ext cx="7848600" cy="2952752"/>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r" defTabSz="1600200" rtl="1">
            <a:lnSpc>
              <a:spcPct val="90000"/>
            </a:lnSpc>
            <a:spcBef>
              <a:spcPct val="0"/>
            </a:spcBef>
            <a:spcAft>
              <a:spcPct val="35000"/>
            </a:spcAft>
            <a:buNone/>
          </a:pPr>
          <a:r>
            <a:rPr lang="ar-SA" sz="3600" kern="1200" dirty="0"/>
            <a:t>تاريخياً ارتبط مفهوم المحاسبة بما يؤديه المحاسب في الممارسة العملية، حيث كان ينظر للمحاسبة على أنها عملية فنية تتضمن تسجيل وتبويب وتلخيص العمليات المالية واستخلاص النتائج المترتبة على هذه العمليات. </a:t>
          </a:r>
          <a:endParaRPr lang="en-US" sz="3600" kern="1200" dirty="0"/>
        </a:p>
      </dsp:txBody>
      <dsp:txXfrm>
        <a:off x="86483" y="543682"/>
        <a:ext cx="7675634" cy="27797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kern="1200" dirty="0"/>
            <a:t>تفصح القوائم المالية عن المركز المالي للمنشأة</a:t>
          </a:r>
          <a:r>
            <a:rPr lang="en-US" sz="2800" b="1" kern="1200" dirty="0"/>
            <a:t> </a:t>
          </a:r>
          <a:r>
            <a:rPr lang="ar-SA" sz="2800" kern="1200" dirty="0"/>
            <a:t>في تاريخ معين وكذلك نتائج أعمال المنشأة التي تحققت خلال فترة معينة.</a:t>
          </a:r>
          <a:endParaRPr lang="en-US" sz="2800" kern="1200" dirty="0"/>
        </a:p>
        <a:p>
          <a:pPr marL="0" lvl="0" indent="0" algn="r" defTabSz="1244600" rtl="1">
            <a:lnSpc>
              <a:spcPct val="90000"/>
            </a:lnSpc>
            <a:spcBef>
              <a:spcPct val="0"/>
            </a:spcBef>
            <a:spcAft>
              <a:spcPct val="35000"/>
            </a:spcAft>
            <a:buNone/>
          </a:pPr>
          <a:r>
            <a:rPr lang="ar-SA" sz="2800" kern="1200" dirty="0"/>
            <a:t>تقوم منشآت الأعمال بإعداد أربعة أنواع مختلفة من القوائم المالية وهي:</a:t>
          </a:r>
          <a:r>
            <a:rPr lang="ar-SA" sz="2800" b="1" kern="1200" dirty="0"/>
            <a:t> </a:t>
          </a:r>
          <a:endParaRPr lang="en-US" sz="2800" b="1" kern="1200" dirty="0"/>
        </a:p>
        <a:p>
          <a:pPr marL="0" lvl="0" indent="0" algn="r" defTabSz="1244600" rtl="1">
            <a:lnSpc>
              <a:spcPct val="90000"/>
            </a:lnSpc>
            <a:spcBef>
              <a:spcPct val="0"/>
            </a:spcBef>
            <a:spcAft>
              <a:spcPct val="35000"/>
            </a:spcAft>
            <a:buNone/>
          </a:pPr>
          <a:endParaRPr lang="en-US" sz="2400" b="1" kern="1200" dirty="0"/>
        </a:p>
        <a:p>
          <a:pPr marL="0" lvl="0" indent="0" algn="r" defTabSz="1244600" rtl="1">
            <a:lnSpc>
              <a:spcPct val="90000"/>
            </a:lnSpc>
            <a:spcBef>
              <a:spcPct val="0"/>
            </a:spcBef>
            <a:spcAft>
              <a:spcPct val="35000"/>
            </a:spcAft>
            <a:buNone/>
          </a:pPr>
          <a:endParaRPr lang="en-US" sz="2400" b="1" kern="1200" dirty="0"/>
        </a:p>
        <a:p>
          <a:pPr marL="0" lvl="0" indent="0" algn="r" defTabSz="1244600" rtl="1">
            <a:lnSpc>
              <a:spcPct val="90000"/>
            </a:lnSpc>
            <a:spcBef>
              <a:spcPct val="0"/>
            </a:spcBef>
            <a:spcAft>
              <a:spcPct val="35000"/>
            </a:spcAft>
            <a:buNone/>
          </a:pPr>
          <a:endParaRPr lang="en-US" sz="2400" b="1" kern="1200" dirty="0"/>
        </a:p>
        <a:p>
          <a:pPr marL="0" lvl="0" indent="0" algn="r" defTabSz="1244600" rtl="1">
            <a:lnSpc>
              <a:spcPct val="90000"/>
            </a:lnSpc>
            <a:spcBef>
              <a:spcPct val="0"/>
            </a:spcBef>
            <a:spcAft>
              <a:spcPct val="35000"/>
            </a:spcAft>
            <a:buNone/>
          </a:pPr>
          <a:endParaRPr lang="en-US" sz="2400" b="1" kern="1200" dirty="0"/>
        </a:p>
        <a:p>
          <a:pPr marL="0" lvl="0" indent="0" algn="r" defTabSz="1244600" rtl="1">
            <a:lnSpc>
              <a:spcPct val="90000"/>
            </a:lnSpc>
            <a:spcBef>
              <a:spcPct val="0"/>
            </a:spcBef>
            <a:spcAft>
              <a:spcPct val="35000"/>
            </a:spcAft>
            <a:buNone/>
          </a:pPr>
          <a:endParaRPr lang="en-US" sz="2400" b="1" kern="1200" dirty="0"/>
        </a:p>
        <a:p>
          <a:pPr marL="0" lvl="0" indent="0" algn="r" defTabSz="1244600" rtl="1">
            <a:lnSpc>
              <a:spcPct val="90000"/>
            </a:lnSpc>
            <a:spcBef>
              <a:spcPct val="0"/>
            </a:spcBef>
            <a:spcAft>
              <a:spcPct val="35000"/>
            </a:spcAft>
            <a:buNone/>
          </a:pPr>
          <a:endParaRPr lang="en-US" sz="2400" kern="1200" dirty="0"/>
        </a:p>
      </dsp:txBody>
      <dsp:txXfrm>
        <a:off x="131120" y="131120"/>
        <a:ext cx="8119760" cy="42145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kern="1200" dirty="0"/>
            <a:t>- </a:t>
          </a:r>
          <a:r>
            <a:rPr lang="ar-SA" sz="2800" kern="1200" dirty="0">
              <a:solidFill>
                <a:srgbClr val="FF0000"/>
              </a:solidFill>
            </a:rPr>
            <a:t>قائمة الدخل</a:t>
          </a:r>
          <a:r>
            <a:rPr lang="ar-SA" sz="2800" b="1" kern="1200" dirty="0">
              <a:solidFill>
                <a:srgbClr val="FF0000"/>
              </a:solidFill>
            </a:rPr>
            <a:t> </a:t>
          </a:r>
          <a:r>
            <a:rPr lang="en-US" sz="2800" kern="1200" dirty="0">
              <a:solidFill>
                <a:srgbClr val="FF0000"/>
              </a:solidFill>
            </a:rPr>
            <a:t>Income statement</a:t>
          </a:r>
          <a:r>
            <a:rPr lang="en-US" sz="2800" b="1" kern="1200" dirty="0"/>
            <a:t> </a:t>
          </a:r>
          <a:r>
            <a:rPr lang="en-US" sz="2800" kern="1200" dirty="0"/>
            <a:t> </a:t>
          </a:r>
          <a:r>
            <a:rPr lang="ar-SA" sz="2800" kern="1200" dirty="0"/>
            <a:t> توضح نتائج أعمال المنشأة من أرباح أو خسائر خلال فترة زمنية معينة. </a:t>
          </a:r>
          <a:endParaRPr lang="en-US" sz="2800" kern="1200" dirty="0"/>
        </a:p>
        <a:p>
          <a:pPr marL="0" lvl="0" indent="0" algn="r" defTabSz="1244600" rtl="1">
            <a:lnSpc>
              <a:spcPct val="90000"/>
            </a:lnSpc>
            <a:spcBef>
              <a:spcPct val="0"/>
            </a:spcBef>
            <a:spcAft>
              <a:spcPct val="35000"/>
            </a:spcAft>
            <a:buNone/>
          </a:pPr>
          <a:r>
            <a:rPr lang="ar-SA" sz="2800" kern="1200" dirty="0"/>
            <a:t>- </a:t>
          </a:r>
          <a:r>
            <a:rPr lang="ar-SA" sz="2800" kern="1200" dirty="0">
              <a:solidFill>
                <a:srgbClr val="FF0000"/>
              </a:solidFill>
            </a:rPr>
            <a:t>قائمة المركز المالي </a:t>
          </a:r>
          <a:r>
            <a:rPr lang="en-US" sz="2800" kern="1200" dirty="0">
              <a:solidFill>
                <a:srgbClr val="FF0000"/>
              </a:solidFill>
            </a:rPr>
            <a:t>)</a:t>
          </a:r>
          <a:r>
            <a:rPr lang="ar-SA" sz="2800" kern="1200" dirty="0">
              <a:solidFill>
                <a:srgbClr val="FF0000"/>
              </a:solidFill>
            </a:rPr>
            <a:t> الميزانية العمومية</a:t>
          </a:r>
          <a:r>
            <a:rPr lang="en-US" sz="2800" kern="1200" dirty="0">
              <a:solidFill>
                <a:srgbClr val="FF0000"/>
              </a:solidFill>
            </a:rPr>
            <a:t>(</a:t>
          </a:r>
          <a:r>
            <a:rPr lang="ar-SA" sz="2800" b="1" kern="1200" dirty="0">
              <a:solidFill>
                <a:srgbClr val="FF0000"/>
              </a:solidFill>
            </a:rPr>
            <a:t> </a:t>
          </a:r>
          <a:r>
            <a:rPr lang="en-US" sz="2800" kern="1200" dirty="0"/>
            <a:t>Balance Sheet</a:t>
          </a:r>
          <a:r>
            <a:rPr lang="en-US" sz="2800" b="1" kern="1200" dirty="0"/>
            <a:t> </a:t>
          </a:r>
          <a:r>
            <a:rPr lang="ar-EG" sz="2800" b="1" kern="1200" dirty="0"/>
            <a:t> </a:t>
          </a:r>
          <a:r>
            <a:rPr lang="ar-SA" sz="2800" kern="1200" dirty="0"/>
            <a:t>تعرض المركز المالي للمنشأة في تاريخ معين حيث توضح مصادر أموال المنشأة وأوجه استخدامات هذه الأموال. </a:t>
          </a:r>
          <a:r>
            <a:rPr lang="ar-SA" sz="2800" b="1" kern="1200" dirty="0"/>
            <a:t> 	</a:t>
          </a:r>
          <a:endParaRPr lang="ar-EG" sz="2800" b="1" kern="1200" dirty="0"/>
        </a:p>
        <a:p>
          <a:pPr marL="0" lvl="0" indent="0" algn="r" defTabSz="1244600" rtl="1">
            <a:lnSpc>
              <a:spcPct val="90000"/>
            </a:lnSpc>
            <a:spcBef>
              <a:spcPct val="0"/>
            </a:spcBef>
            <a:spcAft>
              <a:spcPct val="35000"/>
            </a:spcAft>
            <a:buNone/>
          </a:pPr>
          <a:r>
            <a:rPr lang="ar-SA" sz="2800" kern="1200" dirty="0"/>
            <a:t>- </a:t>
          </a:r>
          <a:r>
            <a:rPr lang="ar-SA" sz="2800" kern="1200" dirty="0">
              <a:solidFill>
                <a:srgbClr val="FF0000"/>
              </a:solidFill>
            </a:rPr>
            <a:t>قائمة حقوق الملكية</a:t>
          </a:r>
          <a:r>
            <a:rPr lang="en-US" sz="2800" kern="1200" dirty="0">
              <a:solidFill>
                <a:srgbClr val="FF0000"/>
              </a:solidFill>
            </a:rPr>
            <a:t>Statement of Owner's Equity</a:t>
          </a:r>
          <a:r>
            <a:rPr lang="en-US" sz="2800" kern="1200" dirty="0"/>
            <a:t> </a:t>
          </a:r>
          <a:r>
            <a:rPr lang="ar-SA" sz="2800" kern="1200" dirty="0"/>
            <a:t> يتم </a:t>
          </a:r>
          <a:r>
            <a:rPr lang="ar-EG" sz="2800" kern="1200" dirty="0"/>
            <a:t>فيها </a:t>
          </a:r>
          <a:r>
            <a:rPr lang="ar-SA" sz="2800" kern="1200" dirty="0"/>
            <a:t>تلخيص التغيرات في حقوق الملكية عن فترة محاسبية معينة </a:t>
          </a:r>
          <a:r>
            <a:rPr lang="ar-EG" sz="2800" kern="1200" dirty="0"/>
            <a:t>.</a:t>
          </a:r>
          <a:endParaRPr lang="en-US" sz="2800" kern="1200" dirty="0"/>
        </a:p>
        <a:p>
          <a:pPr marL="0" lvl="0" indent="0" algn="r" defTabSz="1244600" rtl="1">
            <a:lnSpc>
              <a:spcPct val="90000"/>
            </a:lnSpc>
            <a:spcBef>
              <a:spcPct val="0"/>
            </a:spcBef>
            <a:spcAft>
              <a:spcPct val="35000"/>
            </a:spcAft>
            <a:buNone/>
          </a:pPr>
          <a:r>
            <a:rPr lang="ar-SA" sz="2800" kern="1200" dirty="0"/>
            <a:t>- </a:t>
          </a:r>
          <a:r>
            <a:rPr lang="ar-SA" sz="2800" kern="1200" dirty="0">
              <a:solidFill>
                <a:srgbClr val="FF0000"/>
              </a:solidFill>
            </a:rPr>
            <a:t>قائمة التدفقات النقدية </a:t>
          </a:r>
          <a:r>
            <a:rPr lang="en-US" sz="2800" kern="1200" dirty="0">
              <a:solidFill>
                <a:srgbClr val="FF0000"/>
              </a:solidFill>
            </a:rPr>
            <a:t>Statement of Cash Flows</a:t>
          </a:r>
          <a:r>
            <a:rPr lang="ar-SA" sz="2800" kern="1200" dirty="0"/>
            <a:t> توضح التدفقات النقدية الداخلة والخارجة من الأنشطة الرئيسية التي تقوم بها المنشأة. </a:t>
          </a:r>
          <a:r>
            <a:rPr lang="ar-SA" sz="2800" b="1" kern="1200" dirty="0"/>
            <a:t> 	</a:t>
          </a:r>
          <a:endParaRPr lang="en-US" sz="2800" kern="1200" dirty="0"/>
        </a:p>
      </dsp:txBody>
      <dsp:txXfrm>
        <a:off x="131120" y="131120"/>
        <a:ext cx="8119760" cy="42145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209545"/>
          <a:ext cx="8686800" cy="4057659"/>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EG" sz="2800" kern="1200" dirty="0"/>
            <a:t>ي</a:t>
          </a:r>
          <a:r>
            <a:rPr lang="ar-SA" sz="2800" kern="1200" dirty="0"/>
            <a:t>مكن تصنيف المستفيدين من المعلومات المحاسبية إلى نوعين أساسيين: </a:t>
          </a:r>
          <a:endParaRPr lang="en-US" sz="2800" kern="1200" dirty="0"/>
        </a:p>
        <a:p>
          <a:pPr marL="0" lvl="0" indent="0" algn="r" defTabSz="1244600" rtl="1">
            <a:lnSpc>
              <a:spcPct val="90000"/>
            </a:lnSpc>
            <a:spcBef>
              <a:spcPct val="0"/>
            </a:spcBef>
            <a:spcAft>
              <a:spcPct val="35000"/>
            </a:spcAft>
            <a:buNone/>
          </a:pPr>
          <a:endParaRPr lang="en-US" sz="2400" kern="1200" dirty="0"/>
        </a:p>
        <a:p>
          <a:pPr marL="0" lvl="0" indent="0" algn="r" defTabSz="1244600" rtl="1">
            <a:lnSpc>
              <a:spcPct val="90000"/>
            </a:lnSpc>
            <a:spcBef>
              <a:spcPct val="0"/>
            </a:spcBef>
            <a:spcAft>
              <a:spcPct val="35000"/>
            </a:spcAft>
            <a:buNone/>
          </a:pPr>
          <a:endParaRPr lang="en-US" sz="2400" kern="1200" dirty="0"/>
        </a:p>
        <a:p>
          <a:pPr marL="0" lvl="0" indent="0" algn="r" defTabSz="1244600" rtl="1">
            <a:lnSpc>
              <a:spcPct val="90000"/>
            </a:lnSpc>
            <a:spcBef>
              <a:spcPct val="0"/>
            </a:spcBef>
            <a:spcAft>
              <a:spcPct val="35000"/>
            </a:spcAft>
            <a:buNone/>
          </a:pPr>
          <a:endParaRPr lang="ar-EG" sz="2400" kern="1200" dirty="0"/>
        </a:p>
        <a:p>
          <a:pPr marL="0" lvl="0" indent="0" algn="r" defTabSz="1244600" rtl="1">
            <a:lnSpc>
              <a:spcPct val="90000"/>
            </a:lnSpc>
            <a:spcBef>
              <a:spcPct val="0"/>
            </a:spcBef>
            <a:spcAft>
              <a:spcPct val="35000"/>
            </a:spcAft>
            <a:buNone/>
          </a:pPr>
          <a:endParaRPr lang="ar-EG" sz="2400" kern="1200" dirty="0"/>
        </a:p>
        <a:p>
          <a:pPr marL="0" lvl="0" indent="0" algn="r" defTabSz="1244600" rtl="1">
            <a:lnSpc>
              <a:spcPct val="90000"/>
            </a:lnSpc>
            <a:spcBef>
              <a:spcPct val="0"/>
            </a:spcBef>
            <a:spcAft>
              <a:spcPct val="35000"/>
            </a:spcAft>
            <a:buNone/>
          </a:pPr>
          <a:endParaRPr lang="en-US" sz="2400" kern="1200" dirty="0"/>
        </a:p>
        <a:p>
          <a:pPr marL="0" lvl="0" indent="0" algn="r" defTabSz="1244600" rtl="1">
            <a:lnSpc>
              <a:spcPct val="90000"/>
            </a:lnSpc>
            <a:spcBef>
              <a:spcPct val="0"/>
            </a:spcBef>
            <a:spcAft>
              <a:spcPct val="35000"/>
            </a:spcAft>
            <a:buNone/>
          </a:pPr>
          <a:r>
            <a:rPr lang="ar-SA" sz="2400" b="1" kern="1200" dirty="0"/>
            <a:t>	</a:t>
          </a:r>
          <a:endParaRPr lang="ar-EG" sz="2400" b="1" kern="1200" dirty="0"/>
        </a:p>
        <a:p>
          <a:pPr marL="0" lvl="0" indent="0" algn="r" defTabSz="1244600" rtl="1">
            <a:lnSpc>
              <a:spcPct val="90000"/>
            </a:lnSpc>
            <a:spcBef>
              <a:spcPct val="0"/>
            </a:spcBef>
            <a:spcAft>
              <a:spcPct val="35000"/>
            </a:spcAft>
            <a:buNone/>
          </a:pPr>
          <a:endParaRPr lang="en-US" sz="2400" kern="1200" dirty="0"/>
        </a:p>
      </dsp:txBody>
      <dsp:txXfrm>
        <a:off x="118845" y="328390"/>
        <a:ext cx="8449110" cy="381996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76205"/>
          <a:ext cx="8382000" cy="4324339"/>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t>تنقسم منشآت الأعمال حسب شكلها القانوني إلى ثلاثة أنواع رئيسية: </a:t>
          </a:r>
          <a:endParaRPr lang="en-US" sz="2800" b="1" kern="1200" dirty="0"/>
        </a:p>
        <a:p>
          <a:pPr marL="0" lvl="0" indent="0" algn="r" defTabSz="1244600" rtl="1">
            <a:lnSpc>
              <a:spcPct val="90000"/>
            </a:lnSpc>
            <a:spcBef>
              <a:spcPct val="0"/>
            </a:spcBef>
            <a:spcAft>
              <a:spcPct val="35000"/>
            </a:spcAft>
            <a:buNone/>
          </a:pPr>
          <a:r>
            <a:rPr lang="ar-SA" sz="2800" b="1" kern="1200" dirty="0">
              <a:solidFill>
                <a:srgbClr val="FFFF00"/>
              </a:solidFill>
            </a:rPr>
            <a:t>النوع الأول: المنشأة الفردية </a:t>
          </a:r>
          <a:r>
            <a:rPr lang="en-US" sz="2800" b="1" kern="1200">
              <a:solidFill>
                <a:srgbClr val="FFFF00"/>
              </a:solidFill>
            </a:rPr>
            <a:t>Sole </a:t>
          </a:r>
          <a:r>
            <a:rPr lang="en-US" sz="2800" b="1" kern="1200" dirty="0">
              <a:solidFill>
                <a:srgbClr val="FFFF00"/>
              </a:solidFill>
            </a:rPr>
            <a:t>Proprietorship</a:t>
          </a:r>
          <a:endParaRPr lang="en-US" sz="2800" kern="1200" dirty="0">
            <a:solidFill>
              <a:srgbClr val="FFFF00"/>
            </a:solidFill>
          </a:endParaRPr>
        </a:p>
        <a:p>
          <a:pPr marL="0" lvl="0" indent="0" algn="just" defTabSz="1244600" rtl="1">
            <a:lnSpc>
              <a:spcPct val="90000"/>
            </a:lnSpc>
            <a:spcBef>
              <a:spcPct val="0"/>
            </a:spcBef>
            <a:spcAft>
              <a:spcPct val="35000"/>
            </a:spcAft>
            <a:buNone/>
          </a:pPr>
          <a:r>
            <a:rPr lang="ar-SA" sz="2800" kern="1200" dirty="0"/>
            <a:t>وهي المنشأة التي يمتلكها شخص واحد، وغالباً ما يكون المالك هو المدير، وفي ظل هذا النوع من المنشآت عادة ما يكون المالك مسؤولاً بصفة شخصية عن الديون والالتزامات المتعلقة بالمنشأة، ومن وجهة النظر المحاسبية تعتبر المنشأة الفردية وحدة محاسبية مستقلة عن المالك. </a:t>
          </a:r>
          <a:endParaRPr lang="en-US" sz="2800" kern="1200" dirty="0"/>
        </a:p>
        <a:p>
          <a:pPr marL="0" lvl="0" indent="0" algn="ctr" defTabSz="1244600" rtl="1">
            <a:lnSpc>
              <a:spcPct val="90000"/>
            </a:lnSpc>
            <a:spcBef>
              <a:spcPct val="0"/>
            </a:spcBef>
            <a:spcAft>
              <a:spcPct val="35000"/>
            </a:spcAft>
            <a:buNone/>
          </a:pPr>
          <a:r>
            <a:rPr lang="ar-SA" sz="2800" b="1" kern="1200" dirty="0"/>
            <a:t>هذا النوع من المنشآت هو محور دراساتنا في هذا المقرر</a:t>
          </a:r>
          <a:endParaRPr lang="en-US" sz="2800" kern="1200" dirty="0"/>
        </a:p>
      </dsp:txBody>
      <dsp:txXfrm>
        <a:off x="126656" y="202861"/>
        <a:ext cx="8128688" cy="407102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209545"/>
          <a:ext cx="8382000" cy="4057659"/>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solidFill>
                <a:srgbClr val="FFFF00"/>
              </a:solidFill>
            </a:rPr>
            <a:t>النوع الثاني: شركات الأشخاص</a:t>
          </a:r>
          <a:r>
            <a:rPr lang="en-US" sz="2800" b="1" kern="1200" dirty="0">
              <a:solidFill>
                <a:srgbClr val="FFFF00"/>
              </a:solidFill>
            </a:rPr>
            <a:t> Partnerships </a:t>
          </a:r>
          <a:r>
            <a:rPr lang="ar-SA" sz="2800" b="1" kern="1200" dirty="0">
              <a:solidFill>
                <a:srgbClr val="FFFF00"/>
              </a:solidFill>
            </a:rPr>
            <a:t>   </a:t>
          </a:r>
          <a:endParaRPr lang="en-US" sz="2800" kern="1200" dirty="0">
            <a:solidFill>
              <a:srgbClr val="FFFF00"/>
            </a:solidFill>
          </a:endParaRPr>
        </a:p>
        <a:p>
          <a:pPr marL="0" lvl="0" indent="0" algn="just" defTabSz="1244600" rtl="1">
            <a:lnSpc>
              <a:spcPct val="90000"/>
            </a:lnSpc>
            <a:spcBef>
              <a:spcPct val="0"/>
            </a:spcBef>
            <a:spcAft>
              <a:spcPct val="35000"/>
            </a:spcAft>
            <a:buNone/>
          </a:pPr>
          <a:r>
            <a:rPr lang="ar-SA" sz="2800" kern="1200" dirty="0"/>
            <a:t>وهي تلك الشركات التي يمتلكها شخصان أو أكثر بطريقة اختيارية حيث تقوم على الاعتبار الشخصي والثقة المتبادلة بين الشركاء، وعادة ما يوضح عقد الشركة حصص الشركاء في رأس المال، حقوق وواجبات الشركاء، كيفية توزيع الأرباح والخسائر بين الشركاء، وكيفية تسوية المسحوبات الشخصية، وكيفية انفصال الشريك، وغير ذلك من الأمور التي يتفق عليها الشركاء. </a:t>
          </a:r>
          <a:endParaRPr lang="ar-EG" sz="2800" kern="1200" dirty="0"/>
        </a:p>
        <a:p>
          <a:pPr marL="0" lvl="0" indent="0" algn="r" defTabSz="1244600" rtl="1">
            <a:lnSpc>
              <a:spcPct val="90000"/>
            </a:lnSpc>
            <a:spcBef>
              <a:spcPct val="0"/>
            </a:spcBef>
            <a:spcAft>
              <a:spcPct val="35000"/>
            </a:spcAft>
            <a:buNone/>
          </a:pPr>
          <a:endParaRPr lang="en-US" sz="2400" kern="1200" dirty="0"/>
        </a:p>
      </dsp:txBody>
      <dsp:txXfrm>
        <a:off x="118845" y="328390"/>
        <a:ext cx="8144310" cy="381996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solidFill>
                <a:srgbClr val="FFFF00"/>
              </a:solidFill>
            </a:rPr>
            <a:t>النوع الثالث: شركات الأموال: </a:t>
          </a:r>
          <a:endParaRPr lang="en-US" sz="2800" kern="1200" dirty="0">
            <a:solidFill>
              <a:srgbClr val="FFFF00"/>
            </a:solidFill>
          </a:endParaRPr>
        </a:p>
        <a:p>
          <a:pPr marL="0" lvl="0" indent="0" algn="r" defTabSz="1244600" rtl="1">
            <a:lnSpc>
              <a:spcPct val="90000"/>
            </a:lnSpc>
            <a:spcBef>
              <a:spcPct val="0"/>
            </a:spcBef>
            <a:spcAft>
              <a:spcPct val="35000"/>
            </a:spcAft>
            <a:buNone/>
          </a:pPr>
          <a:r>
            <a:rPr lang="ar-SA" sz="2800" kern="1200" dirty="0"/>
            <a:t>يوجد ثلاثة أشكال شائعة لشركات الأموال: </a:t>
          </a:r>
          <a:endParaRPr lang="en-US" sz="2800" kern="1200" dirty="0"/>
        </a:p>
        <a:p>
          <a:pPr marL="0" lvl="0" indent="0" algn="r" defTabSz="1244600" rtl="1">
            <a:lnSpc>
              <a:spcPct val="90000"/>
            </a:lnSpc>
            <a:spcBef>
              <a:spcPct val="0"/>
            </a:spcBef>
            <a:spcAft>
              <a:spcPct val="35000"/>
            </a:spcAft>
            <a:buNone/>
          </a:pPr>
          <a:r>
            <a:rPr lang="ar-EG" sz="2800" b="1" kern="1200" dirty="0"/>
            <a:t>	</a:t>
          </a:r>
          <a:r>
            <a:rPr lang="ar-SA" sz="2800" b="1" kern="1200" dirty="0"/>
            <a:t>(1) شركة المساهمة</a:t>
          </a:r>
          <a:r>
            <a:rPr lang="ar-SA" sz="2800" kern="1200" dirty="0"/>
            <a:t>.</a:t>
          </a:r>
          <a:r>
            <a:rPr lang="ar-SA" sz="2800" b="1" kern="1200" dirty="0"/>
            <a:t> </a:t>
          </a:r>
          <a:endParaRPr lang="en-US" sz="2800" kern="1200" dirty="0"/>
        </a:p>
        <a:p>
          <a:pPr marL="0" lvl="0" indent="0" algn="r" defTabSz="1244600" rtl="1">
            <a:lnSpc>
              <a:spcPct val="90000"/>
            </a:lnSpc>
            <a:spcBef>
              <a:spcPct val="0"/>
            </a:spcBef>
            <a:spcAft>
              <a:spcPct val="35000"/>
            </a:spcAft>
            <a:buNone/>
          </a:pPr>
          <a:r>
            <a:rPr lang="ar-EG" sz="2800" b="1" kern="1200" dirty="0"/>
            <a:t>	</a:t>
          </a:r>
          <a:r>
            <a:rPr lang="ar-SA" sz="2800" b="1" kern="1200" dirty="0"/>
            <a:t>(2) الشركة ذات المسؤولية المحدودة</a:t>
          </a:r>
          <a:r>
            <a:rPr lang="ar-SA" sz="2800" kern="1200" dirty="0"/>
            <a:t>.</a:t>
          </a:r>
          <a:endParaRPr lang="en-US" sz="2800" kern="1200" dirty="0"/>
        </a:p>
        <a:p>
          <a:pPr marL="0" lvl="0" indent="0" algn="r" defTabSz="1244600" rtl="1">
            <a:lnSpc>
              <a:spcPct val="90000"/>
            </a:lnSpc>
            <a:spcBef>
              <a:spcPct val="0"/>
            </a:spcBef>
            <a:spcAft>
              <a:spcPct val="35000"/>
            </a:spcAft>
            <a:buNone/>
          </a:pPr>
          <a:r>
            <a:rPr lang="ar-EG" sz="2800" kern="1200" dirty="0"/>
            <a:t>	</a:t>
          </a:r>
          <a:r>
            <a:rPr lang="ar-SA" sz="2800" kern="1200" dirty="0"/>
            <a:t>(3) </a:t>
          </a:r>
          <a:r>
            <a:rPr lang="ar-SA" sz="2800" b="1" kern="1200" dirty="0"/>
            <a:t>شركة التوصية بالأسهم</a:t>
          </a:r>
          <a:r>
            <a:rPr lang="ar-SA" sz="2800" kern="1200" dirty="0"/>
            <a:t>. </a:t>
          </a:r>
          <a:endParaRPr lang="ar-EG" sz="2800" kern="1200" dirty="0"/>
        </a:p>
        <a:p>
          <a:pPr marL="0" lvl="0" indent="0" algn="r" defTabSz="1244600" rtl="1">
            <a:lnSpc>
              <a:spcPct val="90000"/>
            </a:lnSpc>
            <a:spcBef>
              <a:spcPct val="0"/>
            </a:spcBef>
            <a:spcAft>
              <a:spcPct val="35000"/>
            </a:spcAft>
            <a:buNone/>
          </a:pPr>
          <a:endParaRPr lang="ar-EG" sz="2800" kern="1200" dirty="0"/>
        </a:p>
        <a:p>
          <a:pPr marL="0" lvl="0" indent="0" algn="r" defTabSz="1244600" rtl="1">
            <a:lnSpc>
              <a:spcPct val="90000"/>
            </a:lnSpc>
            <a:spcBef>
              <a:spcPct val="0"/>
            </a:spcBef>
            <a:spcAft>
              <a:spcPct val="35000"/>
            </a:spcAft>
            <a:buNone/>
          </a:pPr>
          <a:endParaRPr lang="ar-EG" sz="2800" kern="1200" dirty="0"/>
        </a:p>
        <a:p>
          <a:pPr marL="0" lvl="0" indent="0" algn="r" defTabSz="1244600" rtl="1">
            <a:lnSpc>
              <a:spcPct val="90000"/>
            </a:lnSpc>
            <a:spcBef>
              <a:spcPct val="0"/>
            </a:spcBef>
            <a:spcAft>
              <a:spcPct val="35000"/>
            </a:spcAft>
            <a:buNone/>
          </a:pPr>
          <a:endParaRPr lang="en-US" sz="2800" kern="1200" dirty="0"/>
        </a:p>
      </dsp:txBody>
      <dsp:txXfrm>
        <a:off x="131120" y="131120"/>
        <a:ext cx="8119760" cy="421451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rtl="1">
            <a:lnSpc>
              <a:spcPct val="90000"/>
            </a:lnSpc>
            <a:spcBef>
              <a:spcPct val="0"/>
            </a:spcBef>
            <a:spcAft>
              <a:spcPct val="35000"/>
            </a:spcAft>
            <a:buNone/>
          </a:pPr>
          <a:r>
            <a:rPr lang="ar-SA" sz="3200" b="0" kern="1200" dirty="0"/>
            <a:t>لتحقيق الهدف الأساسي للقوائم المالية وهو توفير معلومات عن منشآت الأعمال تكون مفيدة وملائمة لأغراض اتخاذ القرارات بواسطة الأطراف المتعددة التي يتوقع أن تستخدم هذه المعلومات، نشأت الحاجة إلى وجود ما يسترشد به عند إعداد هذه القوائم وتطورت هذه الحالة إلى أن ظهر ما يطلق عليه المبادئ المحاسبية المتعارف عليها</a:t>
          </a:r>
          <a:r>
            <a:rPr lang="en-US" sz="3200" b="0" kern="1200" dirty="0"/>
            <a:t>Generally Accepted Accounting Principles  </a:t>
          </a:r>
          <a:r>
            <a:rPr lang="ar-SA" sz="3200" b="0" kern="1200" dirty="0"/>
            <a:t>.</a:t>
          </a:r>
          <a:endParaRPr lang="ar-EG" sz="3200" b="0" kern="1200" dirty="0"/>
        </a:p>
        <a:p>
          <a:pPr marL="0" lvl="0" indent="0" algn="just" defTabSz="1422400" rtl="1">
            <a:lnSpc>
              <a:spcPct val="90000"/>
            </a:lnSpc>
            <a:spcBef>
              <a:spcPct val="0"/>
            </a:spcBef>
            <a:spcAft>
              <a:spcPct val="35000"/>
            </a:spcAft>
            <a:buNone/>
          </a:pPr>
          <a:r>
            <a:rPr lang="ar-SA" sz="3200" b="0" kern="1200" dirty="0"/>
            <a:t>فيما يلي نستعرض بإيجاز المبادئ المحاسبية الأساسية التي تحكم العملية المحاسبية:</a:t>
          </a:r>
          <a:endParaRPr lang="en-US" sz="3200" b="0" kern="1200" dirty="0"/>
        </a:p>
      </dsp:txBody>
      <dsp:txXfrm>
        <a:off x="131120" y="131120"/>
        <a:ext cx="8119760" cy="421451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r" defTabSz="1155700" rtl="1">
            <a:lnSpc>
              <a:spcPct val="90000"/>
            </a:lnSpc>
            <a:spcBef>
              <a:spcPct val="0"/>
            </a:spcBef>
            <a:spcAft>
              <a:spcPct val="35000"/>
            </a:spcAft>
            <a:buNone/>
          </a:pPr>
          <a:r>
            <a:rPr lang="ar-SA" sz="2600" b="1" kern="1200" dirty="0"/>
            <a:t>1/6/1  فرض الوحدة المحاسبية </a:t>
          </a:r>
          <a:r>
            <a:rPr lang="en-US" sz="2600" b="1" kern="1200" dirty="0"/>
            <a:t>The Accounting Entity Assumption</a:t>
          </a:r>
          <a:endParaRPr lang="en-US" sz="2600" kern="1200" dirty="0"/>
        </a:p>
        <a:p>
          <a:pPr marL="0" lvl="0" indent="0" algn="r" defTabSz="1155700" rtl="1">
            <a:lnSpc>
              <a:spcPct val="90000"/>
            </a:lnSpc>
            <a:spcBef>
              <a:spcPct val="0"/>
            </a:spcBef>
            <a:spcAft>
              <a:spcPct val="35000"/>
            </a:spcAft>
            <a:buNone/>
          </a:pPr>
          <a:r>
            <a:rPr lang="ar-EG" sz="2600" b="1" kern="1200" dirty="0"/>
            <a:t>2</a:t>
          </a:r>
          <a:r>
            <a:rPr lang="ar-SA" sz="2600" b="1" kern="1200" dirty="0"/>
            <a:t>/6/</a:t>
          </a:r>
          <a:r>
            <a:rPr lang="ar-EG" sz="2600" b="1" kern="1200" dirty="0"/>
            <a:t>1</a:t>
          </a:r>
          <a:r>
            <a:rPr lang="ar-SA" sz="2600" b="1" kern="1200" dirty="0"/>
            <a:t>  فرض الاستمرار</a:t>
          </a:r>
          <a:r>
            <a:rPr lang="en-US" sz="2600" b="1" kern="1200" dirty="0"/>
            <a:t>The Going – Concern Assumption</a:t>
          </a:r>
          <a:endParaRPr lang="en-US" sz="2600" kern="1200" dirty="0"/>
        </a:p>
        <a:p>
          <a:pPr marL="0" lvl="0" indent="0" algn="r" defTabSz="1155700" rtl="1">
            <a:lnSpc>
              <a:spcPct val="90000"/>
            </a:lnSpc>
            <a:spcBef>
              <a:spcPct val="0"/>
            </a:spcBef>
            <a:spcAft>
              <a:spcPct val="35000"/>
            </a:spcAft>
            <a:buNone/>
          </a:pPr>
          <a:r>
            <a:rPr lang="ar-EG" sz="2600" b="1" kern="1200" dirty="0"/>
            <a:t>3</a:t>
          </a:r>
          <a:r>
            <a:rPr lang="ar-SA" sz="2600" b="1" kern="1200" dirty="0"/>
            <a:t>/6/</a:t>
          </a:r>
          <a:r>
            <a:rPr lang="ar-EG" sz="2600" b="1" kern="1200" dirty="0"/>
            <a:t>1</a:t>
          </a:r>
          <a:r>
            <a:rPr lang="ar-SA" sz="2600" b="1" kern="1200" dirty="0"/>
            <a:t> فرض الفترة المحاسبية (الدورية) </a:t>
          </a:r>
          <a:endParaRPr lang="en-US" sz="2600" kern="1200" dirty="0"/>
        </a:p>
        <a:p>
          <a:pPr marL="0" lvl="0" indent="0" algn="r" defTabSz="1155700" rtl="0">
            <a:lnSpc>
              <a:spcPct val="90000"/>
            </a:lnSpc>
            <a:spcBef>
              <a:spcPct val="0"/>
            </a:spcBef>
            <a:spcAft>
              <a:spcPct val="35000"/>
            </a:spcAft>
            <a:buNone/>
          </a:pPr>
          <a:r>
            <a:rPr lang="en-US" sz="2600" b="1" kern="1200" dirty="0"/>
            <a:t>Time- period assumption (periodicity)</a:t>
          </a:r>
          <a:r>
            <a:rPr lang="ar-SA" sz="2600" b="1" kern="1200" dirty="0"/>
            <a:t>    </a:t>
          </a:r>
          <a:endParaRPr lang="en-US" sz="2600" kern="1200" dirty="0"/>
        </a:p>
        <a:p>
          <a:pPr marL="0" lvl="0" indent="0" algn="r" defTabSz="1155700" rtl="1">
            <a:lnSpc>
              <a:spcPct val="90000"/>
            </a:lnSpc>
            <a:spcBef>
              <a:spcPct val="0"/>
            </a:spcBef>
            <a:spcAft>
              <a:spcPct val="35000"/>
            </a:spcAft>
            <a:buNone/>
          </a:pPr>
          <a:r>
            <a:rPr lang="ar-EG" sz="2600" b="1" kern="1200" dirty="0"/>
            <a:t>4</a:t>
          </a:r>
          <a:r>
            <a:rPr lang="ar-SA" sz="2600" b="1" kern="1200" dirty="0"/>
            <a:t>/6/</a:t>
          </a:r>
          <a:r>
            <a:rPr lang="ar-EG" sz="2600" b="1" kern="1200" dirty="0"/>
            <a:t>1</a:t>
          </a:r>
          <a:r>
            <a:rPr lang="ar-SA" sz="2600" b="1" kern="1200" dirty="0"/>
            <a:t>  فرض وحدة القياس النقدي </a:t>
          </a:r>
          <a:r>
            <a:rPr lang="en-US" sz="2600" b="1" kern="1200" dirty="0"/>
            <a:t>Monetary Unit. Assumption</a:t>
          </a:r>
          <a:endParaRPr lang="en-US" sz="2600" kern="1200" dirty="0"/>
        </a:p>
        <a:p>
          <a:pPr marL="0" lvl="0" indent="0" algn="r" defTabSz="1155700" rtl="1">
            <a:lnSpc>
              <a:spcPct val="90000"/>
            </a:lnSpc>
            <a:spcBef>
              <a:spcPct val="0"/>
            </a:spcBef>
            <a:spcAft>
              <a:spcPct val="35000"/>
            </a:spcAft>
            <a:buNone/>
          </a:pPr>
          <a:r>
            <a:rPr lang="ar-EG" sz="2600" b="1" kern="1200" dirty="0"/>
            <a:t>5</a:t>
          </a:r>
          <a:r>
            <a:rPr lang="ar-SA" sz="2600" b="1" kern="1200" dirty="0"/>
            <a:t>/6/</a:t>
          </a:r>
          <a:r>
            <a:rPr lang="ar-EG" sz="2600" b="1" kern="1200" dirty="0"/>
            <a:t>1</a:t>
          </a:r>
          <a:r>
            <a:rPr lang="ar-SA" sz="2600" b="1" kern="1200" dirty="0"/>
            <a:t>  مبدأ التكلفة التاريخية </a:t>
          </a:r>
          <a:r>
            <a:rPr lang="en-US" sz="2600" b="1" kern="1200" dirty="0"/>
            <a:t>Historical Cost principle</a:t>
          </a:r>
          <a:endParaRPr lang="en-US" sz="2600" kern="1200" dirty="0"/>
        </a:p>
        <a:p>
          <a:pPr marL="0" lvl="0" indent="0" algn="r" defTabSz="1155700" rtl="1">
            <a:lnSpc>
              <a:spcPct val="90000"/>
            </a:lnSpc>
            <a:spcBef>
              <a:spcPct val="0"/>
            </a:spcBef>
            <a:spcAft>
              <a:spcPct val="35000"/>
            </a:spcAft>
            <a:buNone/>
          </a:pPr>
          <a:r>
            <a:rPr lang="ar-EG" sz="2600" b="1" kern="1200" dirty="0"/>
            <a:t>6</a:t>
          </a:r>
          <a:r>
            <a:rPr lang="ar-SA" sz="2600" b="1" kern="1200" dirty="0"/>
            <a:t>/6/</a:t>
          </a:r>
          <a:r>
            <a:rPr lang="ar-EG" sz="2600" b="1" kern="1200" dirty="0"/>
            <a:t>1</a:t>
          </a:r>
          <a:r>
            <a:rPr lang="ar-SA" sz="2600" b="1" kern="1200" dirty="0"/>
            <a:t>  مبدأ المقابلة </a:t>
          </a:r>
          <a:r>
            <a:rPr lang="en-US" sz="2600" b="1" kern="1200" dirty="0"/>
            <a:t>Matching Principle</a:t>
          </a:r>
          <a:r>
            <a:rPr lang="ar-SA" sz="2600" b="1" kern="1200" dirty="0"/>
            <a:t>     	</a:t>
          </a:r>
          <a:endParaRPr lang="en-US" sz="2600" kern="1200" dirty="0"/>
        </a:p>
      </dsp:txBody>
      <dsp:txXfrm>
        <a:off x="131120" y="131120"/>
        <a:ext cx="8119760" cy="421451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EG" sz="2400" b="1" kern="1200" dirty="0"/>
            <a:t>6</a:t>
          </a:r>
          <a:r>
            <a:rPr lang="ar-SA" sz="2400" b="1" kern="1200" dirty="0"/>
            <a:t>/6/</a:t>
          </a:r>
          <a:r>
            <a:rPr lang="ar-EG" sz="2400" b="1" kern="1200" dirty="0"/>
            <a:t>1</a:t>
          </a:r>
          <a:r>
            <a:rPr lang="ar-SA" sz="2400" b="1" kern="1200" dirty="0"/>
            <a:t>  مبدأ المقابلة </a:t>
          </a:r>
          <a:r>
            <a:rPr lang="en-US" sz="2400" b="1" kern="1200" dirty="0"/>
            <a:t>Matching Principle</a:t>
          </a:r>
          <a:r>
            <a:rPr lang="ar-SA" sz="2400" b="1" kern="1200" dirty="0"/>
            <a:t>   </a:t>
          </a:r>
          <a:endParaRPr lang="en-US" sz="2400" kern="1200" dirty="0"/>
        </a:p>
        <a:p>
          <a:pPr marL="0" lvl="0" indent="0" algn="r" defTabSz="1066800" rtl="1">
            <a:lnSpc>
              <a:spcPct val="90000"/>
            </a:lnSpc>
            <a:spcBef>
              <a:spcPct val="0"/>
            </a:spcBef>
            <a:spcAft>
              <a:spcPct val="35000"/>
            </a:spcAft>
            <a:buNone/>
          </a:pPr>
          <a:r>
            <a:rPr lang="ar-EG" sz="2400" b="1" kern="1200" dirty="0"/>
            <a:t>7</a:t>
          </a:r>
          <a:r>
            <a:rPr lang="ar-SA" sz="2400" b="1" kern="1200" dirty="0"/>
            <a:t>/6/</a:t>
          </a:r>
          <a:r>
            <a:rPr lang="ar-EG" sz="2400" b="1" kern="1200" dirty="0"/>
            <a:t>1</a:t>
          </a:r>
          <a:r>
            <a:rPr lang="ar-SA" sz="2400" b="1" kern="1200" dirty="0"/>
            <a:t>  مبدأ الاعتراف بالإيراد </a:t>
          </a:r>
          <a:r>
            <a:rPr lang="en-US" sz="2400" b="1" kern="1200" dirty="0"/>
            <a:t>Revenue Recognition </a:t>
          </a:r>
          <a:r>
            <a:rPr lang="en-US" sz="2600" b="1" kern="1200" dirty="0"/>
            <a:t>Principle</a:t>
          </a:r>
          <a:r>
            <a:rPr lang="ar-SA" sz="2400" b="1" kern="1200" dirty="0"/>
            <a:t>   </a:t>
          </a:r>
          <a:endParaRPr lang="en-US" sz="2400" kern="1200" dirty="0"/>
        </a:p>
        <a:p>
          <a:pPr marL="0" lvl="0" indent="0" algn="r" defTabSz="1066800" rtl="1">
            <a:lnSpc>
              <a:spcPct val="90000"/>
            </a:lnSpc>
            <a:spcBef>
              <a:spcPct val="0"/>
            </a:spcBef>
            <a:spcAft>
              <a:spcPct val="35000"/>
            </a:spcAft>
            <a:buNone/>
          </a:pPr>
          <a:r>
            <a:rPr lang="ar-EG" sz="2400" b="1" kern="1200" dirty="0"/>
            <a:t>8</a:t>
          </a:r>
          <a:r>
            <a:rPr lang="ar-SA" sz="2400" b="1" kern="1200" dirty="0"/>
            <a:t>/6/</a:t>
          </a:r>
          <a:r>
            <a:rPr lang="ar-EG" sz="2400" b="1" kern="1200" dirty="0"/>
            <a:t>1</a:t>
          </a:r>
          <a:r>
            <a:rPr lang="ar-SA" sz="2400" b="1" kern="1200" dirty="0"/>
            <a:t>  مبدأ الموضوعية </a:t>
          </a:r>
          <a:r>
            <a:rPr lang="en-US" sz="2400" b="1" kern="1200" dirty="0"/>
            <a:t>The objectivity Principle</a:t>
          </a:r>
          <a:r>
            <a:rPr lang="ar-SA" sz="2400" b="1" kern="1200" dirty="0"/>
            <a:t>   </a:t>
          </a:r>
          <a:endParaRPr lang="en-US" sz="2400" kern="1200" dirty="0"/>
        </a:p>
        <a:p>
          <a:pPr marL="0" lvl="0" indent="0" algn="r" defTabSz="1066800" rtl="1">
            <a:lnSpc>
              <a:spcPct val="90000"/>
            </a:lnSpc>
            <a:spcBef>
              <a:spcPct val="0"/>
            </a:spcBef>
            <a:spcAft>
              <a:spcPct val="35000"/>
            </a:spcAft>
            <a:buNone/>
          </a:pPr>
          <a:r>
            <a:rPr lang="ar-EG" sz="2400" b="1" kern="1200" dirty="0"/>
            <a:t>9</a:t>
          </a:r>
          <a:r>
            <a:rPr lang="ar-SA" sz="2400" b="1" kern="1200" dirty="0"/>
            <a:t>/6/</a:t>
          </a:r>
          <a:r>
            <a:rPr lang="ar-EG" sz="2400" b="1" kern="1200" dirty="0"/>
            <a:t>1</a:t>
          </a:r>
          <a:r>
            <a:rPr lang="ar-SA" sz="2400" b="1" kern="1200" dirty="0"/>
            <a:t>  مبدأ الثبات </a:t>
          </a:r>
          <a:r>
            <a:rPr lang="en-US" sz="2400" b="1" kern="1200" dirty="0"/>
            <a:t>The Consistency Principle</a:t>
          </a:r>
          <a:r>
            <a:rPr lang="ar-SA" sz="2400" b="1" kern="1200" dirty="0"/>
            <a:t>   </a:t>
          </a:r>
          <a:endParaRPr lang="en-US" sz="2400" kern="1200" dirty="0"/>
        </a:p>
        <a:p>
          <a:pPr marL="0" lvl="0" indent="0" algn="r" defTabSz="1066800" rtl="1">
            <a:lnSpc>
              <a:spcPct val="90000"/>
            </a:lnSpc>
            <a:spcBef>
              <a:spcPct val="0"/>
            </a:spcBef>
            <a:spcAft>
              <a:spcPct val="35000"/>
            </a:spcAft>
            <a:buNone/>
          </a:pPr>
          <a:r>
            <a:rPr lang="ar-EG" sz="2400" b="1" kern="1200" dirty="0"/>
            <a:t>10</a:t>
          </a:r>
          <a:r>
            <a:rPr lang="ar-SA" sz="2400" b="1" kern="1200" dirty="0"/>
            <a:t>/6/</a:t>
          </a:r>
          <a:r>
            <a:rPr lang="ar-EG" sz="2400" b="1" kern="1200" dirty="0"/>
            <a:t>1</a:t>
          </a:r>
          <a:r>
            <a:rPr lang="ar-SA" sz="2400" b="1" kern="1200" dirty="0"/>
            <a:t>  مبدأ الإفصاح الكامل </a:t>
          </a:r>
          <a:r>
            <a:rPr lang="en-US" sz="2400" b="1" kern="1200" dirty="0"/>
            <a:t>Full Disclosure Principle</a:t>
          </a:r>
          <a:r>
            <a:rPr lang="ar-SA" sz="2400" b="1" kern="1200" dirty="0"/>
            <a:t>  </a:t>
          </a:r>
          <a:endParaRPr lang="en-US" sz="2400" b="1" kern="1200" dirty="0"/>
        </a:p>
        <a:p>
          <a:pPr marL="0" lvl="0" indent="0" algn="r" defTabSz="1066800" rtl="1">
            <a:lnSpc>
              <a:spcPct val="90000"/>
            </a:lnSpc>
            <a:spcBef>
              <a:spcPct val="0"/>
            </a:spcBef>
            <a:spcAft>
              <a:spcPct val="35000"/>
            </a:spcAft>
            <a:buNone/>
          </a:pPr>
          <a:endParaRPr lang="en-US" sz="2400" b="1" kern="1200" dirty="0"/>
        </a:p>
        <a:p>
          <a:pPr marL="0" lvl="0" indent="0" algn="r" defTabSz="1066800" rtl="1">
            <a:lnSpc>
              <a:spcPct val="90000"/>
            </a:lnSpc>
            <a:spcBef>
              <a:spcPct val="0"/>
            </a:spcBef>
            <a:spcAft>
              <a:spcPct val="35000"/>
            </a:spcAft>
            <a:buNone/>
          </a:pPr>
          <a:endParaRPr lang="ar-EG" sz="2400" b="1" kern="1200" dirty="0"/>
        </a:p>
        <a:p>
          <a:pPr marL="0" lvl="0" indent="0" algn="r" defTabSz="1066800" rtl="1">
            <a:lnSpc>
              <a:spcPct val="90000"/>
            </a:lnSpc>
            <a:spcBef>
              <a:spcPct val="0"/>
            </a:spcBef>
            <a:spcAft>
              <a:spcPct val="35000"/>
            </a:spcAft>
            <a:buNone/>
          </a:pPr>
          <a:r>
            <a:rPr lang="ar-SA" sz="2400" b="1" kern="1200" dirty="0"/>
            <a:t> 	</a:t>
          </a:r>
          <a:endParaRPr lang="en-US" sz="2400" kern="1200" dirty="0"/>
        </a:p>
      </dsp:txBody>
      <dsp:txXfrm>
        <a:off x="131120" y="131120"/>
        <a:ext cx="8119760" cy="421451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100000">
              <a:schemeClr val="accent1">
                <a:hueOff val="0"/>
                <a:satOff val="0"/>
                <a:lumOff val="0"/>
                <a:alphaOff val="0"/>
                <a:shade val="85000"/>
                <a:satMod val="130000"/>
              </a:schemeClr>
            </a:gs>
            <a:gs pos="2000">
              <a:schemeClr val="accent2"/>
            </a:gs>
            <a:gs pos="0">
              <a:schemeClr val="accent1">
                <a:hueOff val="0"/>
                <a:satOff val="0"/>
                <a:alphaOff val="0"/>
                <a:tint val="100000"/>
                <a:shade val="100000"/>
                <a:satMod val="110000"/>
                <a:lumMod val="97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b="1" kern="1200" dirty="0"/>
            <a:t>يرتبط بدراسة وفهم المبادئ </a:t>
          </a:r>
          <a:r>
            <a:rPr lang="ar-SA" sz="2600" b="1" kern="1200" dirty="0"/>
            <a:t>المحاسبية</a:t>
          </a:r>
          <a:r>
            <a:rPr lang="ar-SA" sz="2400" b="1" kern="1200" dirty="0"/>
            <a:t> المتعارف عليها مجموعة من المحددات أو القيود التي تواجه تطبيق الفروض والمبادئ المحاسبية. </a:t>
          </a:r>
          <a:endParaRPr lang="ar-EG" sz="2400" b="1" kern="1200" dirty="0"/>
        </a:p>
        <a:p>
          <a:pPr marL="0" lvl="0" indent="0" algn="r" defTabSz="1066800" rtl="1">
            <a:lnSpc>
              <a:spcPct val="90000"/>
            </a:lnSpc>
            <a:spcBef>
              <a:spcPct val="0"/>
            </a:spcBef>
            <a:spcAft>
              <a:spcPct val="35000"/>
            </a:spcAft>
            <a:buNone/>
          </a:pPr>
          <a:r>
            <a:rPr lang="ar-EG" sz="2400" b="1" kern="1200" dirty="0"/>
            <a:t>	</a:t>
          </a:r>
          <a:r>
            <a:rPr lang="ar-SA" sz="2400" b="1" kern="1200" dirty="0"/>
            <a:t>أهم هذه المحددات ما يلي: </a:t>
          </a:r>
          <a:endParaRPr lang="en-US" sz="2400" b="1" kern="1200" dirty="0"/>
        </a:p>
        <a:p>
          <a:pPr marL="0" lvl="0" indent="0" algn="r" defTabSz="1066800" rtl="1">
            <a:lnSpc>
              <a:spcPct val="90000"/>
            </a:lnSpc>
            <a:spcBef>
              <a:spcPct val="0"/>
            </a:spcBef>
            <a:spcAft>
              <a:spcPct val="35000"/>
            </a:spcAft>
            <a:buNone/>
          </a:pPr>
          <a:r>
            <a:rPr lang="ar-SA" sz="2400" b="1" kern="1200" dirty="0"/>
            <a:t>أ - الأهمية النسبية </a:t>
          </a:r>
          <a:r>
            <a:rPr lang="en-US" sz="2400" b="1" kern="1200" dirty="0"/>
            <a:t>Materiality</a:t>
          </a:r>
          <a:endParaRPr lang="en-US" sz="2400" kern="1200" dirty="0"/>
        </a:p>
        <a:p>
          <a:pPr marL="0" lvl="0" indent="0" algn="r" defTabSz="1066800" rtl="1">
            <a:lnSpc>
              <a:spcPct val="90000"/>
            </a:lnSpc>
            <a:spcBef>
              <a:spcPct val="0"/>
            </a:spcBef>
            <a:spcAft>
              <a:spcPct val="35000"/>
            </a:spcAft>
            <a:buNone/>
          </a:pPr>
          <a:r>
            <a:rPr lang="ar-SA" sz="2400" b="1" kern="1200" dirty="0"/>
            <a:t>ب- الحيطة والحذر (التحفظ) </a:t>
          </a:r>
          <a:r>
            <a:rPr lang="en-US" sz="2400" b="1" kern="1200" dirty="0"/>
            <a:t>Conservatism</a:t>
          </a:r>
          <a:r>
            <a:rPr lang="ar-SA" sz="2400" b="1" kern="1200" dirty="0"/>
            <a:t>   </a:t>
          </a:r>
          <a:endParaRPr lang="en-US" sz="2400" kern="1200" dirty="0"/>
        </a:p>
        <a:p>
          <a:pPr marL="0" lvl="0" indent="0" algn="r" defTabSz="1066800" rtl="1">
            <a:lnSpc>
              <a:spcPct val="90000"/>
            </a:lnSpc>
            <a:spcBef>
              <a:spcPct val="0"/>
            </a:spcBef>
            <a:spcAft>
              <a:spcPct val="35000"/>
            </a:spcAft>
            <a:buNone/>
          </a:pPr>
          <a:r>
            <a:rPr lang="ar-SA" sz="2400" b="1" kern="1200" dirty="0"/>
            <a:t>ج- التكلفة والعائد </a:t>
          </a:r>
          <a:r>
            <a:rPr lang="en-US" sz="2400" b="1" kern="1200" dirty="0"/>
            <a:t>Cost Benefit</a:t>
          </a:r>
        </a:p>
        <a:p>
          <a:pPr marL="0" lvl="0" indent="0" algn="r" defTabSz="1066800" rtl="1">
            <a:lnSpc>
              <a:spcPct val="90000"/>
            </a:lnSpc>
            <a:spcBef>
              <a:spcPct val="0"/>
            </a:spcBef>
            <a:spcAft>
              <a:spcPct val="35000"/>
            </a:spcAft>
            <a:buNone/>
          </a:pPr>
          <a:endParaRPr lang="en-US" sz="2400" b="1" kern="1200" dirty="0"/>
        </a:p>
        <a:p>
          <a:pPr marL="0" lvl="0" indent="0" algn="r" defTabSz="1066800" rtl="1">
            <a:lnSpc>
              <a:spcPct val="90000"/>
            </a:lnSpc>
            <a:spcBef>
              <a:spcPct val="0"/>
            </a:spcBef>
            <a:spcAft>
              <a:spcPct val="35000"/>
            </a:spcAft>
            <a:buNone/>
          </a:pPr>
          <a:endParaRPr lang="en-US" sz="2400" b="1" kern="1200" dirty="0"/>
        </a:p>
        <a:p>
          <a:pPr marL="0" lvl="0" indent="0" algn="r" defTabSz="1066800" rtl="1">
            <a:lnSpc>
              <a:spcPct val="90000"/>
            </a:lnSpc>
            <a:spcBef>
              <a:spcPct val="0"/>
            </a:spcBef>
            <a:spcAft>
              <a:spcPct val="35000"/>
            </a:spcAft>
            <a:buNone/>
          </a:pPr>
          <a:r>
            <a:rPr lang="ar-SA" sz="2400" b="1" kern="1200" dirty="0"/>
            <a:t>	</a:t>
          </a:r>
          <a:endParaRPr lang="en-US" sz="2400" kern="1200" dirty="0"/>
        </a:p>
      </dsp:txBody>
      <dsp:txXfrm>
        <a:off x="131120" y="131120"/>
        <a:ext cx="8119760" cy="4214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209545"/>
          <a:ext cx="8382000" cy="4057659"/>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kern="1200" dirty="0"/>
            <a:t>مع تطور الوظيفة المحاسبية وتطور الحاجة إلى المعلومات المحاسبية، صار ينظر للمحاسبة على أنها نشاط خدمي وظيفته الأساسية توفير معلومات كمية ذات طبيعة مالية بشكل أساسي عن منشآت الأعمال بغرض استخدام تلك المعلومات في اتخاذ القرارات.</a:t>
          </a:r>
          <a:endParaRPr lang="ar-EG" sz="2800" kern="1200" dirty="0"/>
        </a:p>
        <a:p>
          <a:pPr marL="0" lvl="0" indent="0" algn="r" defTabSz="1244600" rtl="1">
            <a:lnSpc>
              <a:spcPct val="90000"/>
            </a:lnSpc>
            <a:spcBef>
              <a:spcPct val="0"/>
            </a:spcBef>
            <a:spcAft>
              <a:spcPct val="35000"/>
            </a:spcAft>
            <a:buNone/>
          </a:pPr>
          <a:endParaRPr lang="ar-EG" sz="2800" kern="1200" dirty="0"/>
        </a:p>
        <a:p>
          <a:pPr marL="0" lvl="0" indent="0" algn="r" defTabSz="1244600" rtl="1">
            <a:lnSpc>
              <a:spcPct val="90000"/>
            </a:lnSpc>
            <a:spcBef>
              <a:spcPct val="0"/>
            </a:spcBef>
            <a:spcAft>
              <a:spcPct val="35000"/>
            </a:spcAft>
            <a:buNone/>
          </a:pPr>
          <a:r>
            <a:rPr lang="ar-SA" sz="2800" kern="1200" dirty="0"/>
            <a:t>ت</a:t>
          </a:r>
          <a:r>
            <a:rPr lang="ar-EG" sz="2800" kern="1200" dirty="0"/>
            <a:t>بلور</a:t>
          </a:r>
          <a:r>
            <a:rPr lang="ar-SA" sz="2800" kern="1200" dirty="0"/>
            <a:t> الدور المعاصر للمحاسبة </a:t>
          </a:r>
          <a:r>
            <a:rPr lang="ar-EG" sz="2800" kern="1200" dirty="0"/>
            <a:t>على أنها </a:t>
          </a:r>
          <a:r>
            <a:rPr lang="ar-SA" sz="2800" kern="1200" dirty="0"/>
            <a:t>نظام للمعلومات وصار ينظر للمحاسبة على أنها نظام معلومات يهتم بتحديد وقياس المعاملات الاقتصادية وتشغيل البيانات المتعلقة بهذه المعاملات وتوصيل النتائج للأطراف المتعددة المهتمة بالمنشأة للاستفادة منها في اتخاذ ما يتعلق بها من قرارات.</a:t>
          </a:r>
          <a:endParaRPr lang="en-US" sz="2800" kern="1200" dirty="0"/>
        </a:p>
      </dsp:txBody>
      <dsp:txXfrm>
        <a:off x="118845" y="328390"/>
        <a:ext cx="8144310" cy="381996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SA" sz="3200" kern="1200" dirty="0"/>
            <a:t>1- تهتم المحاسبة المالية بالقياس المالي للأحداث الاقتصادية: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التاريخية فقط</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المستقبلية فقط</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التاريخية والمستقبلية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د - ليس شيئاً مما ذكر</a:t>
          </a:r>
          <a:r>
            <a:rPr lang="ar-SA" sz="3200" b="1" kern="1200" dirty="0"/>
            <a:t>	</a:t>
          </a:r>
          <a:endParaRPr lang="en-US" sz="3200" kern="1200" dirty="0"/>
        </a:p>
      </dsp:txBody>
      <dsp:txXfrm>
        <a:off x="131120" y="131120"/>
        <a:ext cx="8119760" cy="421451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EG" sz="3200" kern="1200" dirty="0"/>
            <a:t>2</a:t>
          </a:r>
          <a:r>
            <a:rPr lang="ar-SA" sz="3200" kern="1200" dirty="0"/>
            <a:t>- تهدف التقارير التي توفرها محاسبة التكاليف والمحاسبة الإدارية إلى:</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خدمة الأطراف الخارجية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خدمة إدارة المنشأة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خدمة جميع الأطراف المهتمة بالمنشأة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د – ليس شيئاً مما ذكر</a:t>
          </a:r>
          <a:endParaRPr lang="en-US" sz="3200" kern="1200" dirty="0"/>
        </a:p>
        <a:p>
          <a:pPr marL="0" lvl="0" indent="0" algn="r" defTabSz="1422400" rtl="1">
            <a:lnSpc>
              <a:spcPct val="90000"/>
            </a:lnSpc>
            <a:spcBef>
              <a:spcPct val="0"/>
            </a:spcBef>
            <a:spcAft>
              <a:spcPct val="35000"/>
            </a:spcAft>
            <a:buNone/>
          </a:pPr>
          <a:endParaRPr lang="en-US" sz="3200" kern="1200" dirty="0"/>
        </a:p>
      </dsp:txBody>
      <dsp:txXfrm>
        <a:off x="131120" y="131120"/>
        <a:ext cx="8119760" cy="421451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EG" sz="3200" kern="1200" dirty="0"/>
            <a:t>3</a:t>
          </a:r>
          <a:r>
            <a:rPr lang="ar-SA" sz="3200" kern="1200" dirty="0"/>
            <a:t>- يعتبر عدم تسجيل المعاملات المالية في الدفاتر المحاسبية ما لم يكن هناك دليل على حدوثها تطبيقاً لمبدأ: </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الثبات</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الموضوعية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المقابلة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د – الإفصاح الكامل</a:t>
          </a:r>
          <a:endParaRPr lang="en-US" sz="3200" kern="1200" dirty="0"/>
        </a:p>
      </dsp:txBody>
      <dsp:txXfrm>
        <a:off x="131120" y="131120"/>
        <a:ext cx="8119760" cy="421451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EG" sz="3200" kern="1200" dirty="0"/>
            <a:t>4</a:t>
          </a:r>
          <a:r>
            <a:rPr lang="ar-SA" sz="3200" kern="1200" dirty="0"/>
            <a:t>- يشير توصيل كل الحقائق الهامة والملائمة المتعلقة بالمنشأة إلى مستخدمي المعلومات المحاسبية إلى مبدأ: </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الثبات</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التكلفة التاريخية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المقابلة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د –الإفصاح الكامل</a:t>
          </a:r>
          <a:endParaRPr lang="en-US" sz="3200" kern="1200" dirty="0"/>
        </a:p>
      </dsp:txBody>
      <dsp:txXfrm>
        <a:off x="131120" y="131120"/>
        <a:ext cx="8119760" cy="421451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EG" sz="3200" b="1" kern="1200" dirty="0"/>
            <a:t>حدد الإجابة الصحيحة لكل من العبارات التالية:</a:t>
          </a:r>
        </a:p>
        <a:p>
          <a:pPr marL="0" lvl="0" indent="0" algn="r" defTabSz="1422400" rtl="1">
            <a:lnSpc>
              <a:spcPct val="90000"/>
            </a:lnSpc>
            <a:spcBef>
              <a:spcPct val="0"/>
            </a:spcBef>
            <a:spcAft>
              <a:spcPct val="35000"/>
            </a:spcAft>
            <a:buNone/>
          </a:pPr>
          <a:r>
            <a:rPr lang="ar-EG" sz="3200" kern="1200" dirty="0"/>
            <a:t>5</a:t>
          </a:r>
          <a:r>
            <a:rPr lang="ar-SA" sz="3200" kern="1200" dirty="0"/>
            <a:t>- الفرض المحاسبي الذي يقضي بالفصل بين حسابات المنشأة وحسابات مالكها هو:</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أ – الفترة المحاسبية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ب – الاستمرار</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ج- الوحدة المحاسبية</a:t>
          </a:r>
          <a:endParaRPr lang="en-US" sz="3200" kern="1200" dirty="0"/>
        </a:p>
        <a:p>
          <a:pPr marL="0" lvl="0" indent="0" algn="r" defTabSz="1422400" rtl="1">
            <a:lnSpc>
              <a:spcPct val="90000"/>
            </a:lnSpc>
            <a:spcBef>
              <a:spcPct val="0"/>
            </a:spcBef>
            <a:spcAft>
              <a:spcPct val="35000"/>
            </a:spcAft>
            <a:buNone/>
          </a:pPr>
          <a:r>
            <a:rPr lang="ar-EG" sz="3200" kern="1200" dirty="0"/>
            <a:t>	</a:t>
          </a:r>
          <a:r>
            <a:rPr lang="ar-SA" sz="3200" kern="1200" dirty="0"/>
            <a:t>د – وحدة القياس النقدي</a:t>
          </a:r>
          <a:endParaRPr lang="en-US" sz="3200" kern="1200" dirty="0"/>
        </a:p>
      </dsp:txBody>
      <dsp:txXfrm>
        <a:off x="131120" y="131120"/>
        <a:ext cx="8119760" cy="42145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209545"/>
          <a:ext cx="8382000" cy="4057659"/>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r" defTabSz="1600200" rtl="1">
            <a:lnSpc>
              <a:spcPct val="90000"/>
            </a:lnSpc>
            <a:spcBef>
              <a:spcPct val="0"/>
            </a:spcBef>
            <a:spcAft>
              <a:spcPct val="35000"/>
            </a:spcAft>
            <a:buNone/>
          </a:pPr>
          <a:r>
            <a:rPr lang="ar-SA" sz="3600" kern="1200" dirty="0"/>
            <a:t>يمكن القول إن الهدف الأساسي للمحاسبة هو توفير المعلومات المحاسبية التي تفي باحتياجات الأطراف المتعددة التي تتطلع إلى ال</a:t>
          </a:r>
          <a:r>
            <a:rPr lang="ar-EG" sz="3600" kern="1200" dirty="0"/>
            <a:t>إ</a:t>
          </a:r>
          <a:r>
            <a:rPr lang="ar-SA" sz="3600" kern="1200" dirty="0"/>
            <a:t>ستفادة من هذه المعلومات سواء كانت أطرافاً داخلية ممثلة في الإدارة بمستوياتها المختلفة، أو كانت أطرافاً خارجية ممثلة في المستثمرين والدائنين والعملاء والجهات الحكومية... </a:t>
          </a:r>
          <a:r>
            <a:rPr lang="ar-EG" sz="3600" kern="1200" dirty="0"/>
            <a:t>إ</a:t>
          </a:r>
          <a:r>
            <a:rPr lang="ar-SA" sz="3600" kern="1200" dirty="0"/>
            <a:t>لخ. </a:t>
          </a:r>
          <a:endParaRPr lang="en-US" sz="3600" kern="1200" dirty="0"/>
        </a:p>
      </dsp:txBody>
      <dsp:txXfrm>
        <a:off x="118845" y="328390"/>
        <a:ext cx="8144310" cy="38199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209545"/>
          <a:ext cx="8382000" cy="4057659"/>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kern="1200" dirty="0">
              <a:solidFill>
                <a:srgbClr val="FFFF00"/>
              </a:solidFill>
            </a:rPr>
            <a:t>يمكن إجمالي أهداف المحاسبة فيما يلي:</a:t>
          </a:r>
          <a:r>
            <a:rPr lang="ar-SA" sz="2800" kern="1200" dirty="0"/>
            <a:t> </a:t>
          </a:r>
          <a:endParaRPr lang="en-US" sz="2800" kern="1200" dirty="0"/>
        </a:p>
        <a:p>
          <a:pPr marL="0" lvl="0" indent="0" algn="r" defTabSz="1422400" rtl="1">
            <a:lnSpc>
              <a:spcPct val="90000"/>
            </a:lnSpc>
            <a:spcBef>
              <a:spcPct val="0"/>
            </a:spcBef>
            <a:spcAft>
              <a:spcPct val="35000"/>
            </a:spcAft>
            <a:buNone/>
          </a:pPr>
          <a:r>
            <a:rPr lang="ar-SA" sz="2800" kern="1200" dirty="0"/>
            <a:t>- تسجيل عمليات المنشأة ذات القيم المالية وتوفير سجل تاريخي لكافة الأحداث والعمليات المالية التي تكون النشاط طرفاً فيها.</a:t>
          </a:r>
          <a:endParaRPr lang="en-US" sz="2800" kern="1200" dirty="0"/>
        </a:p>
        <a:p>
          <a:pPr marL="0" lvl="0" indent="0" algn="r" defTabSz="1422400" rtl="1">
            <a:lnSpc>
              <a:spcPct val="90000"/>
            </a:lnSpc>
            <a:spcBef>
              <a:spcPct val="0"/>
            </a:spcBef>
            <a:spcAft>
              <a:spcPct val="35000"/>
            </a:spcAft>
            <a:buNone/>
          </a:pPr>
          <a:r>
            <a:rPr lang="ar-SA" sz="2800" kern="1200" dirty="0"/>
            <a:t>- تحديد نتيجة أعمال المنشأة من ربح أو خسارة على مدى فترات دورية منتظمة.</a:t>
          </a:r>
          <a:endParaRPr lang="en-US" sz="2800" kern="1200" dirty="0"/>
        </a:p>
        <a:p>
          <a:pPr marL="0" lvl="0" indent="0" algn="r" defTabSz="1422400" rtl="1">
            <a:lnSpc>
              <a:spcPct val="90000"/>
            </a:lnSpc>
            <a:spcBef>
              <a:spcPct val="0"/>
            </a:spcBef>
            <a:spcAft>
              <a:spcPct val="35000"/>
            </a:spcAft>
            <a:buNone/>
          </a:pPr>
          <a:r>
            <a:rPr lang="ar-SA" sz="2800" kern="1200" dirty="0"/>
            <a:t>- تحديد المركز المالي للمنشأة في نهاية كل فترة محاسبية.</a:t>
          </a:r>
          <a:endParaRPr lang="en-US" sz="2800" kern="1200" dirty="0"/>
        </a:p>
        <a:p>
          <a:pPr marL="0" lvl="0" indent="0" algn="r" defTabSz="1422400" rtl="1">
            <a:lnSpc>
              <a:spcPct val="90000"/>
            </a:lnSpc>
            <a:spcBef>
              <a:spcPct val="0"/>
            </a:spcBef>
            <a:spcAft>
              <a:spcPct val="35000"/>
            </a:spcAft>
            <a:buNone/>
          </a:pPr>
          <a:r>
            <a:rPr lang="ar-SA" sz="2800" kern="1200" dirty="0"/>
            <a:t>- إمداد المستويات الإدارية المختلفة بالمعلومات اللازمة لمساعدتها في أداء وظائفها.</a:t>
          </a:r>
          <a:endParaRPr lang="en-US" sz="2800" kern="1200" dirty="0"/>
        </a:p>
      </dsp:txBody>
      <dsp:txXfrm>
        <a:off x="118845" y="328390"/>
        <a:ext cx="8144310" cy="38199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6659"/>
          <a:ext cx="8382000" cy="4463431"/>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kern="1200" dirty="0">
              <a:solidFill>
                <a:srgbClr val="FFFF00"/>
              </a:solidFill>
            </a:rPr>
            <a:t>تنوعت وتطورت فروع المحاسبة مع تنوع وتطور الحاجة إلى المعلومات المحاسبية، أهم هذه الفروع: </a:t>
          </a:r>
          <a:endParaRPr lang="en-US" sz="3200" kern="1200" dirty="0">
            <a:solidFill>
              <a:srgbClr val="FFFF00"/>
            </a:solidFill>
          </a:endParaRPr>
        </a:p>
        <a:p>
          <a:pPr marL="0" lvl="0" indent="0" algn="r" defTabSz="1422400" rtl="1">
            <a:lnSpc>
              <a:spcPct val="90000"/>
            </a:lnSpc>
            <a:spcBef>
              <a:spcPct val="0"/>
            </a:spcBef>
            <a:spcAft>
              <a:spcPct val="35000"/>
            </a:spcAft>
            <a:buNone/>
          </a:pPr>
          <a:r>
            <a:rPr lang="ar-SA" sz="2400" b="1" kern="1200" dirty="0"/>
            <a:t>1/3/1 المحاسبة المالية </a:t>
          </a:r>
          <a:r>
            <a:rPr lang="en-US" sz="2400" b="1" kern="1200" dirty="0"/>
            <a:t>Financial Accounting</a:t>
          </a:r>
          <a:endParaRPr lang="ar-EG" sz="2400" b="1" kern="1200" dirty="0"/>
        </a:p>
        <a:p>
          <a:pPr marL="0" lvl="0" indent="0" algn="r" defTabSz="1422400" rtl="1">
            <a:lnSpc>
              <a:spcPct val="90000"/>
            </a:lnSpc>
            <a:spcBef>
              <a:spcPct val="0"/>
            </a:spcBef>
            <a:spcAft>
              <a:spcPct val="35000"/>
            </a:spcAft>
            <a:buNone/>
          </a:pPr>
          <a:r>
            <a:rPr lang="ar-EG" sz="2400" b="1" kern="1200" dirty="0"/>
            <a:t>2</a:t>
          </a:r>
          <a:r>
            <a:rPr lang="ar-SA" sz="2400" b="1" kern="1200" dirty="0"/>
            <a:t>/3/</a:t>
          </a:r>
          <a:r>
            <a:rPr lang="ar-EG" sz="2400" b="1" kern="1200" dirty="0"/>
            <a:t>1</a:t>
          </a:r>
          <a:r>
            <a:rPr lang="ar-SA" sz="2400" b="1" kern="1200" dirty="0"/>
            <a:t> محاسبة التكاليف </a:t>
          </a:r>
          <a:r>
            <a:rPr lang="en-US" sz="2400" b="1" kern="1200" dirty="0"/>
            <a:t>Cost Accounting</a:t>
          </a:r>
          <a:endParaRPr lang="ar-EG" sz="2400" b="1" kern="1200" dirty="0"/>
        </a:p>
        <a:p>
          <a:pPr marL="0" lvl="0" indent="0" algn="r" defTabSz="1422400" rtl="1">
            <a:lnSpc>
              <a:spcPct val="90000"/>
            </a:lnSpc>
            <a:spcBef>
              <a:spcPct val="0"/>
            </a:spcBef>
            <a:spcAft>
              <a:spcPct val="35000"/>
            </a:spcAft>
            <a:buNone/>
          </a:pPr>
          <a:r>
            <a:rPr lang="ar-EG" sz="2400" b="1" kern="1200" dirty="0"/>
            <a:t>3</a:t>
          </a:r>
          <a:r>
            <a:rPr lang="ar-SA" sz="2400" b="1" kern="1200" dirty="0"/>
            <a:t>/3/</a:t>
          </a:r>
          <a:r>
            <a:rPr lang="ar-EG" sz="2400" b="1" kern="1200" dirty="0"/>
            <a:t>1</a:t>
          </a:r>
          <a:r>
            <a:rPr lang="ar-SA" sz="2400" b="1" kern="1200" dirty="0"/>
            <a:t> المحاسبة الإدارية </a:t>
          </a:r>
          <a:r>
            <a:rPr lang="en-US" sz="2400" b="1" kern="1200" dirty="0"/>
            <a:t>Managerial Accounting</a:t>
          </a:r>
          <a:endParaRPr lang="ar-EG" sz="2400" b="1" kern="1200" dirty="0"/>
        </a:p>
        <a:p>
          <a:pPr marL="0" lvl="0" indent="0" algn="r" defTabSz="1422400" rtl="1">
            <a:lnSpc>
              <a:spcPct val="90000"/>
            </a:lnSpc>
            <a:spcBef>
              <a:spcPct val="0"/>
            </a:spcBef>
            <a:spcAft>
              <a:spcPct val="35000"/>
            </a:spcAft>
            <a:buNone/>
          </a:pPr>
          <a:r>
            <a:rPr lang="ar-EG" sz="2400" b="1" kern="1200" dirty="0"/>
            <a:t>4</a:t>
          </a:r>
          <a:r>
            <a:rPr lang="ar-SA" sz="2400" b="1" kern="1200" dirty="0"/>
            <a:t>/3/</a:t>
          </a:r>
          <a:r>
            <a:rPr lang="ar-EG" sz="2400" b="1" kern="1200" dirty="0"/>
            <a:t>1</a:t>
          </a:r>
          <a:r>
            <a:rPr lang="ar-SA" sz="2400" b="1" kern="1200" dirty="0"/>
            <a:t> المحاسبة الحكومية </a:t>
          </a:r>
          <a:r>
            <a:rPr lang="en-US" sz="2400" b="1" kern="1200" dirty="0"/>
            <a:t>Governmental Accounting</a:t>
          </a:r>
          <a:endParaRPr lang="ar-EG" sz="2400" b="1" kern="1200" dirty="0"/>
        </a:p>
        <a:p>
          <a:pPr marL="0" lvl="0" indent="0" algn="r" defTabSz="1422400" rtl="1">
            <a:lnSpc>
              <a:spcPct val="90000"/>
            </a:lnSpc>
            <a:spcBef>
              <a:spcPct val="0"/>
            </a:spcBef>
            <a:spcAft>
              <a:spcPct val="35000"/>
            </a:spcAft>
            <a:buNone/>
          </a:pPr>
          <a:r>
            <a:rPr lang="ar-EG" sz="2400" b="1" kern="1200" dirty="0"/>
            <a:t>5</a:t>
          </a:r>
          <a:r>
            <a:rPr lang="ar-SA" sz="2400" b="1" kern="1200" dirty="0"/>
            <a:t>/3/</a:t>
          </a:r>
          <a:r>
            <a:rPr lang="ar-EG" sz="2400" b="1" kern="1200" dirty="0"/>
            <a:t>1</a:t>
          </a:r>
          <a:r>
            <a:rPr lang="ar-SA" sz="2400" b="1" kern="1200" dirty="0"/>
            <a:t> المحاسبة القومية </a:t>
          </a:r>
          <a:r>
            <a:rPr lang="en-US" sz="2400" b="1" kern="1200" dirty="0"/>
            <a:t>National Accounting</a:t>
          </a:r>
          <a:r>
            <a:rPr lang="ar-SA" sz="2400" b="1" kern="1200" dirty="0"/>
            <a:t>	</a:t>
          </a:r>
          <a:endParaRPr lang="ar-EG" sz="2400" b="1" kern="1200" dirty="0"/>
        </a:p>
        <a:p>
          <a:pPr marL="0" lvl="0" indent="0" algn="r" defTabSz="1422400" rtl="1">
            <a:lnSpc>
              <a:spcPct val="90000"/>
            </a:lnSpc>
            <a:spcBef>
              <a:spcPct val="0"/>
            </a:spcBef>
            <a:spcAft>
              <a:spcPct val="35000"/>
            </a:spcAft>
            <a:buNone/>
          </a:pPr>
          <a:r>
            <a:rPr lang="ar-EG" sz="2400" b="1" kern="1200" dirty="0"/>
            <a:t>6</a:t>
          </a:r>
          <a:r>
            <a:rPr lang="ar-SA" sz="2400" b="1" kern="1200" dirty="0"/>
            <a:t>/3/</a:t>
          </a:r>
          <a:r>
            <a:rPr lang="ar-EG" sz="2400" b="1" kern="1200" dirty="0"/>
            <a:t>1</a:t>
          </a:r>
          <a:r>
            <a:rPr lang="ar-SA" sz="2400" b="1" kern="1200" dirty="0"/>
            <a:t> المحاسبة الضريبية </a:t>
          </a:r>
          <a:r>
            <a:rPr lang="en-US" sz="2400" b="1" kern="1200" dirty="0"/>
            <a:t>Tax Accounting </a:t>
          </a:r>
          <a:r>
            <a:rPr lang="ar-SA" sz="2400" b="1" kern="1200" dirty="0"/>
            <a:t>	</a:t>
          </a:r>
          <a:endParaRPr lang="ar-EG" sz="2400" b="1" kern="1200" dirty="0"/>
        </a:p>
        <a:p>
          <a:pPr marL="0" lvl="0" indent="0" algn="r" defTabSz="1422400" rtl="1">
            <a:lnSpc>
              <a:spcPct val="90000"/>
            </a:lnSpc>
            <a:spcBef>
              <a:spcPct val="0"/>
            </a:spcBef>
            <a:spcAft>
              <a:spcPct val="35000"/>
            </a:spcAft>
            <a:buNone/>
          </a:pPr>
          <a:r>
            <a:rPr lang="ar-EG" sz="2400" b="1" kern="1200" dirty="0"/>
            <a:t>7</a:t>
          </a:r>
          <a:r>
            <a:rPr lang="ar-SA" sz="2400" b="1" kern="1200" dirty="0"/>
            <a:t>/3/</a:t>
          </a:r>
          <a:r>
            <a:rPr lang="ar-EG" sz="2400" b="1" kern="1200" dirty="0"/>
            <a:t>1</a:t>
          </a:r>
          <a:r>
            <a:rPr lang="ar-SA" sz="2400" b="1" kern="1200" dirty="0"/>
            <a:t> المراجعة </a:t>
          </a:r>
          <a:r>
            <a:rPr lang="en-US" sz="2400" b="1" kern="1200" dirty="0"/>
            <a:t>Auditing</a:t>
          </a:r>
          <a:r>
            <a:rPr lang="ar-SA" sz="2400" b="1" kern="1200" dirty="0"/>
            <a:t> 	</a:t>
          </a:r>
          <a:endParaRPr lang="en-US" sz="2400" kern="1200" dirty="0"/>
        </a:p>
      </dsp:txBody>
      <dsp:txXfrm>
        <a:off x="130729" y="137388"/>
        <a:ext cx="8120542" cy="42019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7675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SA" sz="2800" b="1" kern="1200" dirty="0">
              <a:solidFill>
                <a:srgbClr val="FFFF00"/>
              </a:solidFill>
            </a:rPr>
            <a:t>1/3/1 المحاسبة المالية </a:t>
          </a:r>
          <a:r>
            <a:rPr lang="en-US" sz="2800" b="1" kern="1200" dirty="0">
              <a:solidFill>
                <a:srgbClr val="FFFF00"/>
              </a:solidFill>
            </a:rPr>
            <a:t>Financial Accounting</a:t>
          </a: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400" kern="1200" dirty="0"/>
            <a:t>تهتم المحاسبة المالية بالقياس المالي للأحداث الاقتصادية التاريخية التي تكون المنشأة طرفاً فيها، ويتم توصيل هذه المعلومات لمستخدميها من خلال مجموعة من القوائم المالية ذات الغرض العام والتي تشمل قائمة المركز المالي، قائمة الدخل، قائمة التدفقات النقدية، قائمة التغيرات في حقوق الملكية. </a:t>
          </a:r>
          <a:endParaRPr lang="ar-EG" sz="2400" b="1" kern="1200" dirty="0"/>
        </a:p>
        <a:p>
          <a:pPr marL="0" lvl="0" indent="0" algn="r" defTabSz="1244600" rtl="1">
            <a:lnSpc>
              <a:spcPct val="90000"/>
            </a:lnSpc>
            <a:spcBef>
              <a:spcPct val="0"/>
            </a:spcBef>
            <a:spcAft>
              <a:spcPct val="35000"/>
            </a:spcAft>
            <a:buNone/>
          </a:pPr>
          <a:r>
            <a:rPr lang="ar-EG" sz="2800" b="1" kern="1200" dirty="0">
              <a:solidFill>
                <a:srgbClr val="FFFF00"/>
              </a:solidFill>
            </a:rPr>
            <a:t>2</a:t>
          </a:r>
          <a:r>
            <a:rPr lang="ar-SA" sz="2800" b="1" kern="1200" dirty="0">
              <a:solidFill>
                <a:srgbClr val="FFFF00"/>
              </a:solidFill>
            </a:rPr>
            <a:t>/3/</a:t>
          </a:r>
          <a:r>
            <a:rPr lang="ar-EG" sz="2800" b="1" kern="1200" dirty="0">
              <a:solidFill>
                <a:srgbClr val="FFFF00"/>
              </a:solidFill>
            </a:rPr>
            <a:t>1</a:t>
          </a:r>
          <a:r>
            <a:rPr lang="ar-SA" sz="2800" b="1" kern="1200" dirty="0">
              <a:solidFill>
                <a:srgbClr val="FFFF00"/>
              </a:solidFill>
            </a:rPr>
            <a:t> محاسبة التكاليف </a:t>
          </a:r>
          <a:r>
            <a:rPr lang="en-US" sz="2800" b="1" kern="1200" dirty="0">
              <a:solidFill>
                <a:srgbClr val="FFFF00"/>
              </a:solidFill>
            </a:rPr>
            <a:t>Cost Accounting</a:t>
          </a: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400" kern="1200" dirty="0"/>
            <a:t>ارتبط ظهور محاسبة التكاليف بالمنشآت الصناعية وذلك لمعالجة قصور المحاسبة المالية عن الوفاء بالاحتياجات المستجدة لهذه المنشآت في ظل الثورة الصناعية التي اجتاحت أوروبا مع مستهل القرن السادس عشر، تختص محاسبة التكاليف بحصر وتحليل وتصنيف عناصر التكاليف بهدف قياس تكلفة المنتج، الرقابة على عناصر التكاليف، توفير المعلومات اللازمة للمساعدة في اتخاذ القرارات. </a:t>
          </a:r>
          <a:endParaRPr lang="ar-EG" sz="2400" b="1" kern="1200" dirty="0"/>
        </a:p>
      </dsp:txBody>
      <dsp:txXfrm>
        <a:off x="131120" y="131120"/>
        <a:ext cx="8119760" cy="42145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57200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endParaRPr lang="ar-EG" sz="2800" b="1" kern="1200" dirty="0">
            <a:solidFill>
              <a:srgbClr val="FFFF00"/>
            </a:solidFill>
          </a:endParaRPr>
        </a:p>
        <a:p>
          <a:pPr marL="0" lvl="0" indent="0" algn="r" defTabSz="1244600" rtl="1">
            <a:lnSpc>
              <a:spcPct val="90000"/>
            </a:lnSpc>
            <a:spcBef>
              <a:spcPct val="0"/>
            </a:spcBef>
            <a:spcAft>
              <a:spcPct val="35000"/>
            </a:spcAft>
            <a:buNone/>
          </a:pPr>
          <a:r>
            <a:rPr lang="ar-EG" sz="2800" b="1" kern="1200" dirty="0">
              <a:solidFill>
                <a:srgbClr val="FFFF00"/>
              </a:solidFill>
            </a:rPr>
            <a:t>3</a:t>
          </a:r>
          <a:r>
            <a:rPr lang="ar-SA" sz="2800" b="1" kern="1200" dirty="0">
              <a:solidFill>
                <a:srgbClr val="FFFF00"/>
              </a:solidFill>
            </a:rPr>
            <a:t>/3/</a:t>
          </a:r>
          <a:r>
            <a:rPr lang="ar-EG" sz="2800" b="1" kern="1200" dirty="0">
              <a:solidFill>
                <a:srgbClr val="FFFF00"/>
              </a:solidFill>
            </a:rPr>
            <a:t>1</a:t>
          </a:r>
          <a:r>
            <a:rPr lang="ar-SA" sz="2800" b="1" kern="1200" dirty="0">
              <a:solidFill>
                <a:srgbClr val="FFFF00"/>
              </a:solidFill>
            </a:rPr>
            <a:t> المحاسبة الإدارية </a:t>
          </a:r>
          <a:r>
            <a:rPr lang="en-US" sz="2800" b="1" kern="1200" dirty="0">
              <a:solidFill>
                <a:srgbClr val="FFFF00"/>
              </a:solidFill>
            </a:rPr>
            <a:t>Managerial Accounting</a:t>
          </a: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400" kern="1200" dirty="0"/>
            <a:t>ينصب اهتمام المحاسبة الإدارية على توفير البيانات والمعلومات اللازمة لمساعدة الإدارة في أداء وظائفها المختلفة والمتمثلة في التخطيط ورسم السياسات وتحديد الاستراتيجيات والرقابة والمتابعة واتخاذ القرارات وتقييم الأداء. </a:t>
          </a:r>
          <a:endParaRPr lang="ar-EG" sz="2400" kern="1200" dirty="0"/>
        </a:p>
        <a:p>
          <a:pPr marL="0" lvl="0" indent="0" algn="r" defTabSz="1244600" rtl="1">
            <a:lnSpc>
              <a:spcPct val="90000"/>
            </a:lnSpc>
            <a:spcBef>
              <a:spcPct val="0"/>
            </a:spcBef>
            <a:spcAft>
              <a:spcPct val="35000"/>
            </a:spcAft>
            <a:buNone/>
          </a:pPr>
          <a:endParaRPr lang="ar-EG" sz="2400" b="1" kern="1200" dirty="0"/>
        </a:p>
        <a:p>
          <a:pPr marL="0" lvl="0" indent="0" algn="r" defTabSz="1244600" rtl="1">
            <a:lnSpc>
              <a:spcPct val="90000"/>
            </a:lnSpc>
            <a:spcBef>
              <a:spcPct val="0"/>
            </a:spcBef>
            <a:spcAft>
              <a:spcPct val="35000"/>
            </a:spcAft>
            <a:buNone/>
          </a:pPr>
          <a:r>
            <a:rPr lang="ar-EG" sz="2800" b="1" kern="1200" dirty="0">
              <a:solidFill>
                <a:srgbClr val="FFFF00"/>
              </a:solidFill>
            </a:rPr>
            <a:t>4</a:t>
          </a:r>
          <a:r>
            <a:rPr lang="ar-SA" sz="2800" b="1" kern="1200" dirty="0">
              <a:solidFill>
                <a:srgbClr val="FFFF00"/>
              </a:solidFill>
            </a:rPr>
            <a:t>/3/</a:t>
          </a:r>
          <a:r>
            <a:rPr lang="ar-EG" sz="2800" b="1" kern="1200" dirty="0">
              <a:solidFill>
                <a:srgbClr val="FFFF00"/>
              </a:solidFill>
            </a:rPr>
            <a:t>1</a:t>
          </a:r>
          <a:r>
            <a:rPr lang="ar-SA" sz="2800" b="1" kern="1200" dirty="0">
              <a:solidFill>
                <a:srgbClr val="FFFF00"/>
              </a:solidFill>
            </a:rPr>
            <a:t> المحاسبة الحكومية </a:t>
          </a:r>
          <a:r>
            <a:rPr lang="en-US" sz="2800" b="1" kern="1200" dirty="0">
              <a:solidFill>
                <a:srgbClr val="FFFF00"/>
              </a:solidFill>
            </a:rPr>
            <a:t>Governmental Accounting</a:t>
          </a: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400" kern="1200" dirty="0"/>
            <a:t>يختص هذا الفرع بتوفير المعلومات المحاسبية المتعلقة بالوحدات والإدارات الحكومية، فهي تهدف بصفة أساسية إلى توفير البيانات اللازمة لمتابعة تنفيذ الموازنة العامة للدولة، وحصر ومتابعة موارد ونفقات الوحدات الحكومية وتحقيق الرقابة المالية والإدارية اللازمة على هذه الوحدات.</a:t>
          </a:r>
          <a:endParaRPr lang="ar-EG" sz="2400" b="1" kern="1200" dirty="0"/>
        </a:p>
        <a:p>
          <a:pPr marL="0" lvl="0" indent="0" algn="r" defTabSz="1244600" rtl="1">
            <a:lnSpc>
              <a:spcPct val="90000"/>
            </a:lnSpc>
            <a:spcBef>
              <a:spcPct val="0"/>
            </a:spcBef>
            <a:spcAft>
              <a:spcPct val="35000"/>
            </a:spcAft>
            <a:buNone/>
          </a:pPr>
          <a:r>
            <a:rPr lang="ar-SA" sz="2400" b="1" kern="1200" dirty="0"/>
            <a:t>	</a:t>
          </a:r>
          <a:endParaRPr lang="en-US" sz="2400" kern="1200" dirty="0"/>
        </a:p>
      </dsp:txBody>
      <dsp:txXfrm>
        <a:off x="133909" y="133909"/>
        <a:ext cx="8114182" cy="43041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209545"/>
          <a:ext cx="8382000" cy="4057659"/>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r" defTabSz="1244600" rtl="1">
            <a:lnSpc>
              <a:spcPct val="90000"/>
            </a:lnSpc>
            <a:spcBef>
              <a:spcPct val="0"/>
            </a:spcBef>
            <a:spcAft>
              <a:spcPct val="35000"/>
            </a:spcAft>
            <a:buNone/>
          </a:pPr>
          <a:r>
            <a:rPr lang="ar-EG" sz="2800" b="1" kern="1200" dirty="0">
              <a:solidFill>
                <a:srgbClr val="FFFF00"/>
              </a:solidFill>
            </a:rPr>
            <a:t> 5</a:t>
          </a:r>
          <a:r>
            <a:rPr lang="ar-SA" sz="2800" b="1" kern="1200" dirty="0">
              <a:solidFill>
                <a:srgbClr val="FFFF00"/>
              </a:solidFill>
            </a:rPr>
            <a:t>/3/</a:t>
          </a:r>
          <a:r>
            <a:rPr lang="ar-EG" sz="2800" b="1" kern="1200" dirty="0">
              <a:solidFill>
                <a:srgbClr val="FFFF00"/>
              </a:solidFill>
            </a:rPr>
            <a:t>1</a:t>
          </a:r>
          <a:r>
            <a:rPr lang="ar-SA" sz="2800" b="1" kern="1200" dirty="0">
              <a:solidFill>
                <a:srgbClr val="FFFF00"/>
              </a:solidFill>
            </a:rPr>
            <a:t> المحاسبة القومية </a:t>
          </a:r>
          <a:r>
            <a:rPr lang="en-US" sz="2800" b="1" kern="1200" dirty="0">
              <a:solidFill>
                <a:srgbClr val="FFFF00"/>
              </a:solidFill>
            </a:rPr>
            <a:t>National Accounting</a:t>
          </a: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400" kern="1200" dirty="0"/>
            <a:t>يختص هذا الفرع بقياس والتقرير عن المعلومات المالية على مستوى الاقتصاد القومي ككل بهدف المساعدة في رسم السياسات والخطط القومية اللازمة لتحقيق التنمية الاقتصادية للمجتمع. </a:t>
          </a:r>
          <a:endParaRPr lang="ar-EG" sz="2400" kern="1200" dirty="0"/>
        </a:p>
        <a:p>
          <a:pPr marL="0" lvl="0" indent="0" algn="r" defTabSz="1244600" rtl="1">
            <a:lnSpc>
              <a:spcPct val="90000"/>
            </a:lnSpc>
            <a:spcBef>
              <a:spcPct val="0"/>
            </a:spcBef>
            <a:spcAft>
              <a:spcPct val="35000"/>
            </a:spcAft>
            <a:buNone/>
          </a:pPr>
          <a:r>
            <a:rPr lang="ar-SA" sz="2400" b="1" kern="1200" dirty="0"/>
            <a:t>	</a:t>
          </a:r>
          <a:endParaRPr lang="ar-EG" sz="2400" b="1" kern="1200" dirty="0"/>
        </a:p>
        <a:p>
          <a:pPr marL="0" lvl="0" indent="0" algn="r" defTabSz="1244600" rtl="1">
            <a:lnSpc>
              <a:spcPct val="90000"/>
            </a:lnSpc>
            <a:spcBef>
              <a:spcPct val="0"/>
            </a:spcBef>
            <a:spcAft>
              <a:spcPct val="35000"/>
            </a:spcAft>
            <a:buNone/>
          </a:pPr>
          <a:r>
            <a:rPr lang="ar-EG" sz="2800" b="1" kern="1200" dirty="0">
              <a:solidFill>
                <a:srgbClr val="FFFF00"/>
              </a:solidFill>
            </a:rPr>
            <a:t>6</a:t>
          </a:r>
          <a:r>
            <a:rPr lang="ar-SA" sz="2800" b="1" kern="1200" dirty="0">
              <a:solidFill>
                <a:srgbClr val="FFFF00"/>
              </a:solidFill>
            </a:rPr>
            <a:t>/3/</a:t>
          </a:r>
          <a:r>
            <a:rPr lang="ar-EG" sz="2800" b="1" kern="1200" dirty="0">
              <a:solidFill>
                <a:srgbClr val="FFFF00"/>
              </a:solidFill>
            </a:rPr>
            <a:t>1</a:t>
          </a:r>
          <a:r>
            <a:rPr lang="ar-SA" sz="2800" b="1" kern="1200" dirty="0">
              <a:solidFill>
                <a:srgbClr val="FFFF00"/>
              </a:solidFill>
            </a:rPr>
            <a:t> المحاسبة الضريبية </a:t>
          </a:r>
          <a:r>
            <a:rPr lang="en-US" sz="2800" b="1" kern="1200" dirty="0">
              <a:solidFill>
                <a:srgbClr val="FFFF00"/>
              </a:solidFill>
            </a:rPr>
            <a:t>Tax Accounting </a:t>
          </a:r>
          <a:r>
            <a:rPr lang="ar-SA" sz="2800" b="1" kern="1200" dirty="0">
              <a:solidFill>
                <a:srgbClr val="FFFF00"/>
              </a:solidFill>
            </a:rPr>
            <a:t>	</a:t>
          </a:r>
          <a:endParaRPr lang="ar-EG" sz="2800" b="1" kern="1200" dirty="0">
            <a:solidFill>
              <a:srgbClr val="FFFF00"/>
            </a:solidFill>
          </a:endParaRPr>
        </a:p>
        <a:p>
          <a:pPr marL="0" lvl="0" indent="0" algn="r" defTabSz="1244600" rtl="1">
            <a:lnSpc>
              <a:spcPct val="90000"/>
            </a:lnSpc>
            <a:spcBef>
              <a:spcPct val="0"/>
            </a:spcBef>
            <a:spcAft>
              <a:spcPct val="35000"/>
            </a:spcAft>
            <a:buNone/>
          </a:pPr>
          <a:r>
            <a:rPr lang="ar-SA" sz="2400" kern="1200" dirty="0"/>
            <a:t>يتركز اهتمام المحاسبة الضريبية على تحديد وقياس الربح وتحديد الوعاء الخاضع للضريبة اعتماداً على القوانين واللوائح السارية في الدولة فهي باختصار تهدف إلى تحديد الضريبة الواجبة السداد على أساس علمي سليم. </a:t>
          </a:r>
          <a:endParaRPr lang="ar-EG" sz="2400" b="1" kern="1200" dirty="0"/>
        </a:p>
        <a:p>
          <a:pPr marL="0" lvl="0" indent="0" algn="r" defTabSz="1244600" rtl="1">
            <a:lnSpc>
              <a:spcPct val="90000"/>
            </a:lnSpc>
            <a:spcBef>
              <a:spcPct val="0"/>
            </a:spcBef>
            <a:spcAft>
              <a:spcPct val="35000"/>
            </a:spcAft>
            <a:buNone/>
          </a:pPr>
          <a:r>
            <a:rPr lang="ar-SA" sz="2400" b="1" kern="1200" dirty="0"/>
            <a:t>	</a:t>
          </a:r>
          <a:endParaRPr lang="en-US" sz="2400" kern="1200" dirty="0"/>
        </a:p>
      </dsp:txBody>
      <dsp:txXfrm>
        <a:off x="118845" y="328390"/>
        <a:ext cx="8144310" cy="38199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C56D5-0CA5-47EB-B786-0AB370387915}">
      <dsp:nvSpPr>
        <dsp:cNvPr id="0" name=""/>
        <dsp:cNvSpPr/>
      </dsp:nvSpPr>
      <dsp:spPr>
        <a:xfrm>
          <a:off x="0" y="0"/>
          <a:ext cx="8382000" cy="4495800"/>
        </a:xfrm>
        <a:prstGeom prst="roundRect">
          <a:avLst>
            <a:gd name="adj" fmla="val 1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b="1" kern="1200" dirty="0"/>
            <a:t>	</a:t>
          </a:r>
          <a:endParaRPr lang="ar-EG" sz="2400" b="1" kern="1200" dirty="0"/>
        </a:p>
        <a:p>
          <a:pPr marL="0" lvl="0" indent="0" algn="r" defTabSz="1066800" rtl="1">
            <a:lnSpc>
              <a:spcPct val="90000"/>
            </a:lnSpc>
            <a:spcBef>
              <a:spcPct val="0"/>
            </a:spcBef>
            <a:spcAft>
              <a:spcPct val="35000"/>
            </a:spcAft>
            <a:buNone/>
          </a:pPr>
          <a:r>
            <a:rPr lang="ar-EG" sz="2800" b="1" kern="1200" dirty="0">
              <a:solidFill>
                <a:srgbClr val="FFFF00"/>
              </a:solidFill>
            </a:rPr>
            <a:t>7</a:t>
          </a:r>
          <a:r>
            <a:rPr lang="ar-SA" sz="2800" b="1" kern="1200" dirty="0">
              <a:solidFill>
                <a:srgbClr val="FFFF00"/>
              </a:solidFill>
            </a:rPr>
            <a:t>/3/</a:t>
          </a:r>
          <a:r>
            <a:rPr lang="ar-EG" sz="2800" b="1" kern="1200" dirty="0">
              <a:solidFill>
                <a:srgbClr val="FFFF00"/>
              </a:solidFill>
            </a:rPr>
            <a:t>1</a:t>
          </a:r>
          <a:r>
            <a:rPr lang="ar-SA" sz="2800" b="1" kern="1200" dirty="0">
              <a:solidFill>
                <a:srgbClr val="FFFF00"/>
              </a:solidFill>
            </a:rPr>
            <a:t> المراجعة </a:t>
          </a:r>
          <a:r>
            <a:rPr lang="en-US" sz="2800" b="1" kern="1200" dirty="0">
              <a:solidFill>
                <a:srgbClr val="FFFF00"/>
              </a:solidFill>
            </a:rPr>
            <a:t>Auditing</a:t>
          </a:r>
          <a:endParaRPr lang="ar-EG" sz="2800" b="1" kern="1200" dirty="0">
            <a:solidFill>
              <a:srgbClr val="FFFF00"/>
            </a:solidFill>
          </a:endParaRPr>
        </a:p>
        <a:p>
          <a:pPr marL="0" lvl="0" indent="0" algn="r" defTabSz="1066800" rtl="1">
            <a:lnSpc>
              <a:spcPct val="90000"/>
            </a:lnSpc>
            <a:spcBef>
              <a:spcPct val="0"/>
            </a:spcBef>
            <a:spcAft>
              <a:spcPct val="35000"/>
            </a:spcAft>
            <a:buNone/>
          </a:pPr>
          <a:r>
            <a:rPr lang="ar-SA" sz="2400" kern="1200" dirty="0"/>
            <a:t>ينصب الهدف الرئيسي للمراجعة على التحقق من صحة وسلامة المعلومات المالية التي توفرها النظم المحاسبية وذلك بغرض إضفاء الثقة على هذه المعلومات وبالتالي إمكانية الاعتماد عليها من قبل مستخدميها. </a:t>
          </a:r>
          <a:endParaRPr lang="ar-EG" sz="2400" kern="1200" dirty="0"/>
        </a:p>
        <a:p>
          <a:pPr marL="0" lvl="0" indent="0" algn="r" defTabSz="1066800" rtl="1">
            <a:lnSpc>
              <a:spcPct val="90000"/>
            </a:lnSpc>
            <a:spcBef>
              <a:spcPct val="0"/>
            </a:spcBef>
            <a:spcAft>
              <a:spcPct val="35000"/>
            </a:spcAft>
            <a:buNone/>
          </a:pPr>
          <a:endParaRPr lang="en-US" sz="1100" kern="1200" dirty="0"/>
        </a:p>
        <a:p>
          <a:pPr marL="0" lvl="0" indent="0" algn="r" defTabSz="1066800" rtl="1">
            <a:lnSpc>
              <a:spcPct val="90000"/>
            </a:lnSpc>
            <a:spcBef>
              <a:spcPct val="0"/>
            </a:spcBef>
            <a:spcAft>
              <a:spcPct val="35000"/>
            </a:spcAft>
            <a:buNone/>
          </a:pPr>
          <a:r>
            <a:rPr lang="ar-SA" sz="2400" kern="1200" dirty="0"/>
            <a:t>في هذا المقرر سيتم التركيز بصفة أساسية على فرع واحد من فروع المحاسبة وهو المحاسبة المالية والتي تهدف في المقام الأول إلى توصيل المعلومات المتعلقة بالأحداث الاقتصادية التي تقوم بها المنشأة إلى مستخدمي المعلومات لاستخدامها في اتخاذ القرارات. </a:t>
          </a:r>
          <a:endParaRPr lang="ar-EG" sz="2400" kern="1200" dirty="0"/>
        </a:p>
        <a:p>
          <a:pPr marL="0" lvl="0" indent="0" algn="r" defTabSz="1066800" rtl="1">
            <a:lnSpc>
              <a:spcPct val="90000"/>
            </a:lnSpc>
            <a:spcBef>
              <a:spcPct val="0"/>
            </a:spcBef>
            <a:spcAft>
              <a:spcPct val="35000"/>
            </a:spcAft>
            <a:buNone/>
          </a:pPr>
          <a:r>
            <a:rPr lang="ar-SA" sz="2400" kern="1200" dirty="0"/>
            <a:t>يتم توصيل هذه المعلومات إلى مستخدميها من خلال ما يعرف بالقوائم المالية، وتعتبر القوائم المالية الناتج النهائي للعملية المحاسبية، وهي تعتبر المصدر الرئيسي للمعلومات المالية التي يحتاجها مستخدمو المعلومات عن المنشأة. </a:t>
          </a:r>
          <a:endParaRPr lang="en-US" sz="2400" kern="1200" dirty="0"/>
        </a:p>
      </dsp:txBody>
      <dsp:txXfrm>
        <a:off x="131677" y="131677"/>
        <a:ext cx="8118646" cy="423244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E7F04F-5084-46A4-9108-39284E94F3CE}" type="slidenum">
              <a:rPr lang="en-US"/>
              <a:pPr/>
              <a:t>‹#›</a:t>
            </a:fld>
            <a:endParaRPr lang="en-US"/>
          </a:p>
        </p:txBody>
      </p:sp>
    </p:spTree>
    <p:extLst>
      <p:ext uri="{BB962C8B-B14F-4D97-AF65-F5344CB8AC3E}">
        <p14:creationId xmlns:p14="http://schemas.microsoft.com/office/powerpoint/2010/main" val="408107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GB">
              <a:latin typeface="Arial" pitchFamily="34" charset="0"/>
            </a:endParaRPr>
          </a:p>
        </p:txBody>
      </p:sp>
      <p:sp>
        <p:nvSpPr>
          <p:cNvPr id="12595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95312C3-AA1A-4544-9A5D-7809155B08E5}"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BF464EAA-EE40-484B-A9F7-3FC182D1929B}" type="slidenum">
              <a:rPr lang="en-US"/>
              <a:pPr/>
              <a:t>2</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en-US" dirty="0">
              <a:latin typeface="Arial" pitchFamily="34" charset="0"/>
            </a:endParaRPr>
          </a:p>
        </p:txBody>
      </p:sp>
      <p:sp>
        <p:nvSpPr>
          <p:cNvPr id="23555" name="Slide Number Placeholder 3"/>
          <p:cNvSpPr>
            <a:spLocks noGrp="1"/>
          </p:cNvSpPr>
          <p:nvPr>
            <p:ph type="sldNum" sz="quarter" idx="5"/>
          </p:nvPr>
        </p:nvSpPr>
        <p:spPr>
          <a:noFill/>
        </p:spPr>
        <p:txBody>
          <a:bodyPr/>
          <a:lstStyle/>
          <a:p>
            <a:fld id="{6D6F4D99-DCBF-4F4B-B5BB-3E451FED300B}"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2C7403D2-2797-43AE-A884-B3BC60312E92}"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22327"/>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2C7403D2-2797-43AE-A884-B3BC60312E92}" type="slidenum">
              <a:rPr lang="en-US" smtClean="0"/>
              <a:pPr/>
              <a:t>‹#›</a:t>
            </a:fld>
            <a:endParaRPr lang="en-US"/>
          </a:p>
        </p:txBody>
      </p:sp>
    </p:spTree>
    <p:extLst>
      <p:ext uri="{BB962C8B-B14F-4D97-AF65-F5344CB8AC3E}">
        <p14:creationId xmlns:p14="http://schemas.microsoft.com/office/powerpoint/2010/main" val="14899974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2C7403D2-2797-43AE-A884-B3BC60312E92}" type="slidenum">
              <a:rPr lang="en-US" smtClean="0"/>
              <a:pPr/>
              <a:t>‹#›</a:t>
            </a:fld>
            <a:endParaRPr lang="en-US"/>
          </a:p>
        </p:txBody>
      </p:sp>
    </p:spTree>
    <p:extLst>
      <p:ext uri="{BB962C8B-B14F-4D97-AF65-F5344CB8AC3E}">
        <p14:creationId xmlns:p14="http://schemas.microsoft.com/office/powerpoint/2010/main" val="139672878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0F6C3F16-8CC3-4923-96A9-1E7DAF60CB0D}"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514385"/>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smtClean="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0F6C3F16-8CC3-4923-96A9-1E7DAF60CB0D}" type="slidenum">
              <a:rPr lang="en-US" smtClean="0"/>
              <a:pPr/>
              <a:t>‹#›</a:t>
            </a:fld>
            <a:endParaRPr lang="en-US"/>
          </a:p>
        </p:txBody>
      </p:sp>
    </p:spTree>
    <p:extLst>
      <p:ext uri="{BB962C8B-B14F-4D97-AF65-F5344CB8AC3E}">
        <p14:creationId xmlns:p14="http://schemas.microsoft.com/office/powerpoint/2010/main" val="123454286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6DFF08F-DC6B-4601-B491-B0F83F6DD2DA}" type="datetimeFigureOut">
              <a:rPr lang="en-US" smtClean="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0F6C3F16-8CC3-4923-96A9-1E7DAF60CB0D}"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83346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1/19/2021</a:t>
            </a:fld>
            <a:endParaRPr lang="en-US" dirty="0"/>
          </a:p>
        </p:txBody>
      </p:sp>
      <p:sp>
        <p:nvSpPr>
          <p:cNvPr id="6" name="Footer Placeholder 5"/>
          <p:cNvSpPr>
            <a:spLocks noGrp="1"/>
          </p:cNvSpPr>
          <p:nvPr>
            <p:ph type="ftr" sz="quarter" idx="11"/>
          </p:nvPr>
        </p:nvSpPr>
        <p:spPr/>
        <p:txBody>
          <a:bodyPr/>
          <a:lstStyle/>
          <a:p>
            <a:r>
              <a:rPr lang="en-US"/>
              <a:t>Copyright ©2014 Pearson Education</a:t>
            </a:r>
          </a:p>
        </p:txBody>
      </p:sp>
      <p:sp>
        <p:nvSpPr>
          <p:cNvPr id="7" name="Slide Number Placeholder 6"/>
          <p:cNvSpPr>
            <a:spLocks noGrp="1"/>
          </p:cNvSpPr>
          <p:nvPr>
            <p:ph type="sldNum" sz="quarter" idx="12"/>
          </p:nvPr>
        </p:nvSpPr>
        <p:spPr/>
        <p:txBody>
          <a:bodyPr/>
          <a:lstStyle/>
          <a:p>
            <a:fld id="{0F6C3F16-8CC3-4923-96A9-1E7DAF60CB0D}" type="slidenum">
              <a:rPr lang="en-US" smtClean="0"/>
              <a:pPr/>
              <a:t>‹#›</a:t>
            </a:fld>
            <a:endParaRPr lang="en-US"/>
          </a:p>
        </p:txBody>
      </p:sp>
    </p:spTree>
    <p:extLst>
      <p:ext uri="{BB962C8B-B14F-4D97-AF65-F5344CB8AC3E}">
        <p14:creationId xmlns:p14="http://schemas.microsoft.com/office/powerpoint/2010/main" val="909705484"/>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822960" y="2582334"/>
            <a:ext cx="3703320" cy="32867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4663440" y="2582334"/>
            <a:ext cx="3703320" cy="32867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1/19/2021</a:t>
            </a:fld>
            <a:endParaRPr lang="en-US" dirty="0"/>
          </a:p>
        </p:txBody>
      </p:sp>
      <p:sp>
        <p:nvSpPr>
          <p:cNvPr id="8" name="Footer Placeholder 7"/>
          <p:cNvSpPr>
            <a:spLocks noGrp="1"/>
          </p:cNvSpPr>
          <p:nvPr>
            <p:ph type="ftr" sz="quarter" idx="11"/>
          </p:nvPr>
        </p:nvSpPr>
        <p:spPr/>
        <p:txBody>
          <a:bodyPr/>
          <a:lstStyle/>
          <a:p>
            <a:r>
              <a:rPr lang="en-US"/>
              <a:t>Copyright ©2014 Pearson Education</a:t>
            </a:r>
          </a:p>
        </p:txBody>
      </p:sp>
      <p:sp>
        <p:nvSpPr>
          <p:cNvPr id="9" name="Slide Number Placeholder 8"/>
          <p:cNvSpPr>
            <a:spLocks noGrp="1"/>
          </p:cNvSpPr>
          <p:nvPr>
            <p:ph type="sldNum" sz="quarter" idx="12"/>
          </p:nvPr>
        </p:nvSpPr>
        <p:spPr/>
        <p:txBody>
          <a:bodyPr/>
          <a:lstStyle/>
          <a:p>
            <a:fld id="{0F6C3F16-8CC3-4923-96A9-1E7DAF60CB0D}" type="slidenum">
              <a:rPr lang="en-US" smtClean="0"/>
              <a:pPr/>
              <a:t>‹#›</a:t>
            </a:fld>
            <a:endParaRPr lang="en-US"/>
          </a:p>
        </p:txBody>
      </p:sp>
    </p:spTree>
    <p:extLst>
      <p:ext uri="{BB962C8B-B14F-4D97-AF65-F5344CB8AC3E}">
        <p14:creationId xmlns:p14="http://schemas.microsoft.com/office/powerpoint/2010/main" val="340433623"/>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1/19/2021</a:t>
            </a:fld>
            <a:endParaRPr lang="en-US" dirty="0"/>
          </a:p>
        </p:txBody>
      </p:sp>
      <p:sp>
        <p:nvSpPr>
          <p:cNvPr id="4" name="Footer Placeholder 3"/>
          <p:cNvSpPr>
            <a:spLocks noGrp="1"/>
          </p:cNvSpPr>
          <p:nvPr>
            <p:ph type="ftr" sz="quarter" idx="11"/>
          </p:nvPr>
        </p:nvSpPr>
        <p:spPr/>
        <p:txBody>
          <a:bodyPr/>
          <a:lstStyle/>
          <a:p>
            <a:r>
              <a:rPr lang="en-US"/>
              <a:t>Copyright ©2014 Pearson Education</a:t>
            </a:r>
          </a:p>
        </p:txBody>
      </p:sp>
      <p:sp>
        <p:nvSpPr>
          <p:cNvPr id="5" name="Slide Number Placeholder 4"/>
          <p:cNvSpPr>
            <a:spLocks noGrp="1"/>
          </p:cNvSpPr>
          <p:nvPr>
            <p:ph type="sldNum" sz="quarter" idx="12"/>
          </p:nvPr>
        </p:nvSpPr>
        <p:spPr/>
        <p:txBody>
          <a:bodyPr/>
          <a:lstStyle/>
          <a:p>
            <a:fld id="{0F6C3F16-8CC3-4923-96A9-1E7DAF60CB0D}" type="slidenum">
              <a:rPr lang="en-US" smtClean="0"/>
              <a:pPr/>
              <a:t>‹#›</a:t>
            </a:fld>
            <a:endParaRPr lang="en-US"/>
          </a:p>
        </p:txBody>
      </p:sp>
    </p:spTree>
    <p:extLst>
      <p:ext uri="{BB962C8B-B14F-4D97-AF65-F5344CB8AC3E}">
        <p14:creationId xmlns:p14="http://schemas.microsoft.com/office/powerpoint/2010/main" val="2305063055"/>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pPr/>
              <a:t>1/19/2021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Copyright ©2014 Pearson Education</a:t>
            </a:r>
          </a:p>
        </p:txBody>
      </p:sp>
      <p:sp>
        <p:nvSpPr>
          <p:cNvPr id="9" name="Slide Number Placeholder 8"/>
          <p:cNvSpPr>
            <a:spLocks noGrp="1"/>
          </p:cNvSpPr>
          <p:nvPr>
            <p:ph type="sldNum" sz="quarter" idx="12"/>
          </p:nvPr>
        </p:nvSpPr>
        <p:spPr/>
        <p:txBody>
          <a:bodyPr/>
          <a:lstStyle/>
          <a:p>
            <a:fld id="{0F6C3F16-8CC3-4923-96A9-1E7DAF60CB0D}" type="slidenum">
              <a:rPr lang="en-US" smtClean="0"/>
              <a:pPr/>
              <a:t>‹#›</a:t>
            </a:fld>
            <a:endParaRPr lang="en-US"/>
          </a:p>
        </p:txBody>
      </p:sp>
    </p:spTree>
    <p:extLst>
      <p:ext uri="{BB962C8B-B14F-4D97-AF65-F5344CB8AC3E}">
        <p14:creationId xmlns:p14="http://schemas.microsoft.com/office/powerpoint/2010/main" val="3578399420"/>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6DFF08F-DC6B-4601-B491-B0F83F6DD2DA}" type="datetimeFigureOut">
              <a:rPr lang="en-US" smtClean="0"/>
              <a:pPr/>
              <a:t>1/19/2021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Copyright ©2014 Pearson Education</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6C3F16-8CC3-4923-96A9-1E7DAF60CB0D}" type="slidenum">
              <a:rPr lang="en-US" smtClean="0"/>
              <a:pPr/>
              <a:t>‹#›</a:t>
            </a:fld>
            <a:endParaRPr lang="en-US"/>
          </a:p>
        </p:txBody>
      </p:sp>
    </p:spTree>
    <p:extLst>
      <p:ext uri="{BB962C8B-B14F-4D97-AF65-F5344CB8AC3E}">
        <p14:creationId xmlns:p14="http://schemas.microsoft.com/office/powerpoint/2010/main" val="303875660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dirty="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2C7403D2-2797-43AE-A884-B3BC60312E92}" type="slidenum">
              <a:rPr lang="en-US" smtClean="0"/>
              <a:pPr/>
              <a:t>‹#›</a:t>
            </a:fld>
            <a:endParaRPr lang="en-US"/>
          </a:p>
        </p:txBody>
      </p:sp>
    </p:spTree>
    <p:extLst>
      <p:ext uri="{BB962C8B-B14F-4D97-AF65-F5344CB8AC3E}">
        <p14:creationId xmlns:p14="http://schemas.microsoft.com/office/powerpoint/2010/main" val="4152599369"/>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96DFF08F-DC6B-4601-B491-B0F83F6DD2DA}" type="datetimeFigureOut">
              <a:rPr lang="en-US" smtClean="0"/>
              <a:pPr/>
              <a:t>1/19/2021</a:t>
            </a:fld>
            <a:endParaRPr lang="en-US" dirty="0"/>
          </a:p>
        </p:txBody>
      </p:sp>
      <p:sp>
        <p:nvSpPr>
          <p:cNvPr id="6" name="Footer Placeholder 5"/>
          <p:cNvSpPr>
            <a:spLocks noGrp="1"/>
          </p:cNvSpPr>
          <p:nvPr>
            <p:ph type="ftr" sz="quarter" idx="11"/>
          </p:nvPr>
        </p:nvSpPr>
        <p:spPr/>
        <p:txBody>
          <a:bodyPr/>
          <a:lstStyle/>
          <a:p>
            <a:r>
              <a:rPr lang="en-US"/>
              <a:t>Copyright ©2014 Pearson Education</a:t>
            </a:r>
          </a:p>
        </p:txBody>
      </p:sp>
      <p:sp>
        <p:nvSpPr>
          <p:cNvPr id="7" name="Slide Number Placeholder 6"/>
          <p:cNvSpPr>
            <a:spLocks noGrp="1"/>
          </p:cNvSpPr>
          <p:nvPr>
            <p:ph type="sldNum" sz="quarter" idx="12"/>
          </p:nvPr>
        </p:nvSpPr>
        <p:spPr/>
        <p:txBody>
          <a:bodyPr/>
          <a:lstStyle/>
          <a:p>
            <a:fld id="{0F6C3F16-8CC3-4923-96A9-1E7DAF60CB0D}" type="slidenum">
              <a:rPr lang="en-US" smtClean="0"/>
              <a:pPr/>
              <a:t>‹#›</a:t>
            </a:fld>
            <a:endParaRPr lang="en-US"/>
          </a:p>
        </p:txBody>
      </p:sp>
    </p:spTree>
    <p:extLst>
      <p:ext uri="{BB962C8B-B14F-4D97-AF65-F5344CB8AC3E}">
        <p14:creationId xmlns:p14="http://schemas.microsoft.com/office/powerpoint/2010/main" val="930295372"/>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0F6C3F16-8CC3-4923-96A9-1E7DAF60CB0D}" type="slidenum">
              <a:rPr lang="en-US" smtClean="0"/>
              <a:pPr/>
              <a:t>‹#›</a:t>
            </a:fld>
            <a:endParaRPr lang="en-US"/>
          </a:p>
        </p:txBody>
      </p:sp>
    </p:spTree>
    <p:extLst>
      <p:ext uri="{BB962C8B-B14F-4D97-AF65-F5344CB8AC3E}">
        <p14:creationId xmlns:p14="http://schemas.microsoft.com/office/powerpoint/2010/main" val="489327256"/>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0F6C3F16-8CC3-4923-96A9-1E7DAF60CB0D}" type="slidenum">
              <a:rPr lang="en-US" smtClean="0"/>
              <a:pPr/>
              <a:t>‹#›</a:t>
            </a:fld>
            <a:endParaRPr lang="en-US"/>
          </a:p>
        </p:txBody>
      </p:sp>
    </p:spTree>
    <p:extLst>
      <p:ext uri="{BB962C8B-B14F-4D97-AF65-F5344CB8AC3E}">
        <p14:creationId xmlns:p14="http://schemas.microsoft.com/office/powerpoint/2010/main" val="228891420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6DFF08F-DC6B-4601-B491-B0F83F6DD2DA}" type="datetimeFigureOut">
              <a:rPr lang="en-US" dirty="0"/>
              <a:t>1/19/2021</a:t>
            </a:fld>
            <a:endParaRPr lang="en-US" dirty="0"/>
          </a:p>
        </p:txBody>
      </p:sp>
      <p:sp>
        <p:nvSpPr>
          <p:cNvPr id="5" name="Footer Placeholder 4"/>
          <p:cNvSpPr>
            <a:spLocks noGrp="1"/>
          </p:cNvSpPr>
          <p:nvPr>
            <p:ph type="ftr" sz="quarter" idx="11"/>
          </p:nvPr>
        </p:nvSpPr>
        <p:spPr/>
        <p:txBody>
          <a:bodyPr/>
          <a:lstStyle/>
          <a:p>
            <a:r>
              <a:rPr lang="en-US"/>
              <a:t>Copyright ©2014 Pearson Education</a:t>
            </a:r>
          </a:p>
        </p:txBody>
      </p:sp>
      <p:sp>
        <p:nvSpPr>
          <p:cNvPr id="6" name="Slide Number Placeholder 5"/>
          <p:cNvSpPr>
            <a:spLocks noGrp="1"/>
          </p:cNvSpPr>
          <p:nvPr>
            <p:ph type="sldNum" sz="quarter" idx="12"/>
          </p:nvPr>
        </p:nvSpPr>
        <p:spPr/>
        <p:txBody>
          <a:bodyPr/>
          <a:lstStyle/>
          <a:p>
            <a:fld id="{2C7403D2-2797-43AE-A884-B3BC60312E92}"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39019"/>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1/19/2021</a:t>
            </a:fld>
            <a:endParaRPr lang="en-US" dirty="0"/>
          </a:p>
        </p:txBody>
      </p:sp>
      <p:sp>
        <p:nvSpPr>
          <p:cNvPr id="6" name="Footer Placeholder 5"/>
          <p:cNvSpPr>
            <a:spLocks noGrp="1"/>
          </p:cNvSpPr>
          <p:nvPr>
            <p:ph type="ftr" sz="quarter" idx="11"/>
          </p:nvPr>
        </p:nvSpPr>
        <p:spPr/>
        <p:txBody>
          <a:bodyPr/>
          <a:lstStyle/>
          <a:p>
            <a:r>
              <a:rPr lang="en-US"/>
              <a:t>Copyright ©2014 Pearson Education</a:t>
            </a:r>
          </a:p>
        </p:txBody>
      </p:sp>
      <p:sp>
        <p:nvSpPr>
          <p:cNvPr id="7" name="Slide Number Placeholder 6"/>
          <p:cNvSpPr>
            <a:spLocks noGrp="1"/>
          </p:cNvSpPr>
          <p:nvPr>
            <p:ph type="sldNum" sz="quarter" idx="12"/>
          </p:nvPr>
        </p:nvSpPr>
        <p:spPr/>
        <p:txBody>
          <a:bodyPr/>
          <a:lstStyle/>
          <a:p>
            <a:fld id="{2C7403D2-2797-43AE-A884-B3BC60312E92}" type="slidenum">
              <a:rPr lang="en-US" smtClean="0"/>
              <a:pPr/>
              <a:t>‹#›</a:t>
            </a:fld>
            <a:endParaRPr lang="en-US"/>
          </a:p>
        </p:txBody>
      </p:sp>
    </p:spTree>
    <p:extLst>
      <p:ext uri="{BB962C8B-B14F-4D97-AF65-F5344CB8AC3E}">
        <p14:creationId xmlns:p14="http://schemas.microsoft.com/office/powerpoint/2010/main" val="319914313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822960" y="2582334"/>
            <a:ext cx="3703320" cy="32867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4663440" y="2582334"/>
            <a:ext cx="3703320" cy="32867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1/19/2021</a:t>
            </a:fld>
            <a:endParaRPr lang="en-US" dirty="0"/>
          </a:p>
        </p:txBody>
      </p:sp>
      <p:sp>
        <p:nvSpPr>
          <p:cNvPr id="8" name="Footer Placeholder 7"/>
          <p:cNvSpPr>
            <a:spLocks noGrp="1"/>
          </p:cNvSpPr>
          <p:nvPr>
            <p:ph type="ftr" sz="quarter" idx="11"/>
          </p:nvPr>
        </p:nvSpPr>
        <p:spPr/>
        <p:txBody>
          <a:bodyPr/>
          <a:lstStyle/>
          <a:p>
            <a:r>
              <a:rPr lang="en-US"/>
              <a:t>Copyright ©2014 Pearson Education</a:t>
            </a:r>
          </a:p>
        </p:txBody>
      </p:sp>
      <p:sp>
        <p:nvSpPr>
          <p:cNvPr id="9" name="Slide Number Placeholder 8"/>
          <p:cNvSpPr>
            <a:spLocks noGrp="1"/>
          </p:cNvSpPr>
          <p:nvPr>
            <p:ph type="sldNum" sz="quarter" idx="12"/>
          </p:nvPr>
        </p:nvSpPr>
        <p:spPr/>
        <p:txBody>
          <a:bodyPr/>
          <a:lstStyle/>
          <a:p>
            <a:fld id="{2C7403D2-2797-43AE-A884-B3BC60312E92}" type="slidenum">
              <a:rPr lang="en-US" smtClean="0"/>
              <a:pPr/>
              <a:t>‹#›</a:t>
            </a:fld>
            <a:endParaRPr lang="en-US"/>
          </a:p>
        </p:txBody>
      </p:sp>
    </p:spTree>
    <p:extLst>
      <p:ext uri="{BB962C8B-B14F-4D97-AF65-F5344CB8AC3E}">
        <p14:creationId xmlns:p14="http://schemas.microsoft.com/office/powerpoint/2010/main" val="411295442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1/19/2021</a:t>
            </a:fld>
            <a:endParaRPr lang="en-US" dirty="0"/>
          </a:p>
        </p:txBody>
      </p:sp>
      <p:sp>
        <p:nvSpPr>
          <p:cNvPr id="4" name="Footer Placeholder 3"/>
          <p:cNvSpPr>
            <a:spLocks noGrp="1"/>
          </p:cNvSpPr>
          <p:nvPr>
            <p:ph type="ftr" sz="quarter" idx="11"/>
          </p:nvPr>
        </p:nvSpPr>
        <p:spPr/>
        <p:txBody>
          <a:bodyPr/>
          <a:lstStyle/>
          <a:p>
            <a:r>
              <a:rPr lang="en-US"/>
              <a:t>Copyright ©2014 Pearson Education</a:t>
            </a:r>
          </a:p>
        </p:txBody>
      </p:sp>
      <p:sp>
        <p:nvSpPr>
          <p:cNvPr id="5" name="Slide Number Placeholder 4"/>
          <p:cNvSpPr>
            <a:spLocks noGrp="1"/>
          </p:cNvSpPr>
          <p:nvPr>
            <p:ph type="sldNum" sz="quarter" idx="12"/>
          </p:nvPr>
        </p:nvSpPr>
        <p:spPr/>
        <p:txBody>
          <a:bodyPr/>
          <a:lstStyle/>
          <a:p>
            <a:fld id="{2C7403D2-2797-43AE-A884-B3BC60312E92}" type="slidenum">
              <a:rPr lang="en-US" smtClean="0"/>
              <a:pPr/>
              <a:t>‹#›</a:t>
            </a:fld>
            <a:endParaRPr lang="en-US"/>
          </a:p>
        </p:txBody>
      </p:sp>
    </p:spTree>
    <p:extLst>
      <p:ext uri="{BB962C8B-B14F-4D97-AF65-F5344CB8AC3E}">
        <p14:creationId xmlns:p14="http://schemas.microsoft.com/office/powerpoint/2010/main" val="155782621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1/19/2021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Copyright ©2014 Pearson Education</a:t>
            </a:r>
          </a:p>
        </p:txBody>
      </p:sp>
      <p:sp>
        <p:nvSpPr>
          <p:cNvPr id="9" name="Slide Number Placeholder 8"/>
          <p:cNvSpPr>
            <a:spLocks noGrp="1"/>
          </p:cNvSpPr>
          <p:nvPr>
            <p:ph type="sldNum" sz="quarter" idx="12"/>
          </p:nvPr>
        </p:nvSpPr>
        <p:spPr/>
        <p:txBody>
          <a:bodyPr/>
          <a:lstStyle/>
          <a:p>
            <a:fld id="{2C7403D2-2797-43AE-A884-B3BC60312E92}" type="slidenum">
              <a:rPr lang="en-US" smtClean="0"/>
              <a:pPr/>
              <a:t>‹#›</a:t>
            </a:fld>
            <a:endParaRPr lang="en-US"/>
          </a:p>
        </p:txBody>
      </p:sp>
    </p:spTree>
    <p:extLst>
      <p:ext uri="{BB962C8B-B14F-4D97-AF65-F5344CB8AC3E}">
        <p14:creationId xmlns:p14="http://schemas.microsoft.com/office/powerpoint/2010/main" val="316527640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6DFF08F-DC6B-4601-B491-B0F83F6DD2DA}" type="datetimeFigureOut">
              <a:rPr lang="en-US" dirty="0"/>
              <a:pPr/>
              <a:t>1/19/2021</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Copyright ©2014 Pearson Education</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C7403D2-2797-43AE-A884-B3BC60312E92}" type="slidenum">
              <a:rPr lang="en-US" smtClean="0"/>
              <a:pPr/>
              <a:t>‹#›</a:t>
            </a:fld>
            <a:endParaRPr lang="en-US"/>
          </a:p>
        </p:txBody>
      </p:sp>
    </p:spTree>
    <p:extLst>
      <p:ext uri="{BB962C8B-B14F-4D97-AF65-F5344CB8AC3E}">
        <p14:creationId xmlns:p14="http://schemas.microsoft.com/office/powerpoint/2010/main" val="24533191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1/19/2021</a:t>
            </a:fld>
            <a:endParaRPr lang="en-US" dirty="0"/>
          </a:p>
        </p:txBody>
      </p:sp>
      <p:sp>
        <p:nvSpPr>
          <p:cNvPr id="6" name="Footer Placeholder 5"/>
          <p:cNvSpPr>
            <a:spLocks noGrp="1"/>
          </p:cNvSpPr>
          <p:nvPr>
            <p:ph type="ftr" sz="quarter" idx="11"/>
          </p:nvPr>
        </p:nvSpPr>
        <p:spPr/>
        <p:txBody>
          <a:bodyPr/>
          <a:lstStyle/>
          <a:p>
            <a:r>
              <a:rPr lang="en-US"/>
              <a:t>Copyright ©2014 Pearson Education</a:t>
            </a:r>
          </a:p>
        </p:txBody>
      </p:sp>
      <p:sp>
        <p:nvSpPr>
          <p:cNvPr id="7" name="Slide Number Placeholder 6"/>
          <p:cNvSpPr>
            <a:spLocks noGrp="1"/>
          </p:cNvSpPr>
          <p:nvPr>
            <p:ph type="sldNum" sz="quarter" idx="12"/>
          </p:nvPr>
        </p:nvSpPr>
        <p:spPr/>
        <p:txBody>
          <a:bodyPr/>
          <a:lstStyle/>
          <a:p>
            <a:fld id="{2C7403D2-2797-43AE-A884-B3BC60312E92}" type="slidenum">
              <a:rPr lang="en-US" smtClean="0"/>
              <a:pPr/>
              <a:t>‹#›</a:t>
            </a:fld>
            <a:endParaRPr lang="en-US"/>
          </a:p>
        </p:txBody>
      </p:sp>
    </p:spTree>
    <p:extLst>
      <p:ext uri="{BB962C8B-B14F-4D97-AF65-F5344CB8AC3E}">
        <p14:creationId xmlns:p14="http://schemas.microsoft.com/office/powerpoint/2010/main" val="378548481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1/19/2021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Copyright ©2014 Pearson Education</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F6C3F16-8CC3-4923-96A9-1E7DAF60CB0D}"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569779"/>
      </p:ext>
    </p:extLst>
  </p:cSld>
  <p:clrMap bg1="lt1" tx1="dk1" bg2="lt2" tx2="dk2" accent1="accent1" accent2="accent2" accent3="accent3" accent4="accent4" accent5="accent5" accent6="accent6" hlink="hlink" folHlink="folHlink"/>
  <p:sldLayoutIdLst>
    <p:sldLayoutId id="2147484360"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1/19/2021</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Copyright ©2014 Pearson Education</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F6C3F16-8CC3-4923-96A9-1E7DAF60CB0D}"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028745"/>
      </p:ext>
    </p:extLst>
  </p:cSld>
  <p:clrMap bg1="lt1" tx1="dk1" bg2="lt2" tx2="dk2" accent1="accent1" accent2="accent2" accent3="accent3" accent4="accent4" accent5="accent5" accent6="accent6" hlink="hlink" folHlink="folHlink"/>
  <p:sldLayoutIdLst>
    <p:sldLayoutId id="2147484443" r:id="rId1"/>
    <p:sldLayoutId id="2147484444" r:id="rId2"/>
    <p:sldLayoutId id="2147484445" r:id="rId3"/>
    <p:sldLayoutId id="2147484446" r:id="rId4"/>
    <p:sldLayoutId id="2147484447" r:id="rId5"/>
    <p:sldLayoutId id="2147484448" r:id="rId6"/>
    <p:sldLayoutId id="2147484449" r:id="rId7"/>
    <p:sldLayoutId id="2147484450" r:id="rId8"/>
    <p:sldLayoutId id="2147484451" r:id="rId9"/>
    <p:sldLayoutId id="2147484452" r:id="rId10"/>
    <p:sldLayoutId id="2147484453"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13.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3.xml"/><Relationship Id="rId1" Type="http://schemas.openxmlformats.org/officeDocument/2006/relationships/slideLayout" Target="../slideLayouts/slideLayout13.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6.xml"/><Relationship Id="rId1" Type="http://schemas.openxmlformats.org/officeDocument/2006/relationships/slideLayout" Target="../slideLayouts/slideLayout13.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1447800" y="2090172"/>
            <a:ext cx="7010400" cy="2677656"/>
          </a:xfrm>
          <a:prstGeom prst="rect">
            <a:avLst/>
          </a:prstGeom>
          <a:noFill/>
          <a:ln w="9525">
            <a:noFill/>
            <a:miter lim="800000"/>
            <a:headEnd/>
            <a:tailEnd/>
          </a:ln>
          <a:effectLst/>
        </p:spPr>
        <p:txBody>
          <a:bodyPr wrap="square">
            <a:spAutoFit/>
          </a:bodyPr>
          <a:lstStyle/>
          <a:p>
            <a:pPr algn="ctr" rtl="1"/>
            <a:r>
              <a:rPr lang="ar-SA" sz="4800" dirty="0">
                <a:solidFill>
                  <a:srgbClr val="0070C0"/>
                </a:solidFill>
              </a:rPr>
              <a:t>الفصل  الأول</a:t>
            </a:r>
            <a:r>
              <a:rPr lang="ar-EG" sz="4800" dirty="0">
                <a:solidFill>
                  <a:srgbClr val="0070C0"/>
                </a:solidFill>
              </a:rPr>
              <a:t>:</a:t>
            </a:r>
            <a:endParaRPr lang="en-US" sz="4800" dirty="0">
              <a:solidFill>
                <a:srgbClr val="0070C0"/>
              </a:solidFill>
            </a:endParaRPr>
          </a:p>
          <a:p>
            <a:pPr algn="ctr" rtl="1"/>
            <a:r>
              <a:rPr lang="ar-SA" sz="4800" b="1" dirty="0">
                <a:solidFill>
                  <a:srgbClr val="0070C0"/>
                </a:solidFill>
              </a:rPr>
              <a:t>الإطار العام للمحاسبة</a:t>
            </a:r>
            <a:endParaRPr lang="en-US" sz="4800" b="1" dirty="0">
              <a:solidFill>
                <a:srgbClr val="0070C0"/>
              </a:solidFill>
            </a:endParaRPr>
          </a:p>
          <a:p>
            <a:pPr algn="ctr" rtl="1">
              <a:spcBef>
                <a:spcPct val="50000"/>
              </a:spcBef>
            </a:pPr>
            <a:endParaRPr lang="en-GB"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cs typeface="+mn-cs"/>
              </a:rPr>
              <a:t>3</a:t>
            </a:r>
            <a:r>
              <a:rPr lang="ar-SA" b="1" dirty="0">
                <a:cs typeface="+mn-cs"/>
              </a:rPr>
              <a:t>/</a:t>
            </a:r>
            <a:r>
              <a:rPr lang="ar-EG" b="1" dirty="0">
                <a:cs typeface="+mn-cs"/>
              </a:rPr>
              <a:t>1</a:t>
            </a:r>
            <a:r>
              <a:rPr lang="ar-SA" b="1" dirty="0">
                <a:cs typeface="+mn-cs"/>
              </a:rPr>
              <a:t> فروع المحاسبة: 	</a:t>
            </a:r>
            <a:endParaRPr lang="en-US" dirty="0">
              <a:cs typeface="+mn-cs"/>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67514298"/>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458200" y="6477000"/>
            <a:ext cx="457200" cy="381000"/>
          </a:xfrm>
          <a:noFill/>
          <a:ln>
            <a:miter lim="800000"/>
            <a:headEnd/>
            <a:tailEnd/>
          </a:ln>
        </p:spPr>
        <p:txBody>
          <a:bodyPr/>
          <a:lstStyle/>
          <a:p>
            <a:r>
              <a:rPr lang="ar-EG" sz="1800" dirty="0"/>
              <a:t>10</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9144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3</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1</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 فروع المحاسبة: 	</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52131220"/>
              </p:ext>
            </p:extLst>
          </p:nvPr>
        </p:nvGraphicFramePr>
        <p:xfrm>
          <a:off x="457200" y="1752600"/>
          <a:ext cx="8382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458200" y="6477000"/>
            <a:ext cx="457200" cy="381000"/>
          </a:xfrm>
          <a:noFill/>
          <a:ln>
            <a:miter lim="800000"/>
            <a:headEnd/>
            <a:tailEnd/>
          </a:ln>
        </p:spPr>
        <p:txBody>
          <a:bodyPr/>
          <a:lstStyle/>
          <a:p>
            <a:r>
              <a:rPr lang="ar-EG" sz="1800" dirty="0"/>
              <a:t>11</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القوائم المالية</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11760735"/>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05800" y="6477000"/>
            <a:ext cx="609600" cy="381000"/>
          </a:xfrm>
          <a:noFill/>
          <a:ln>
            <a:miter lim="800000"/>
            <a:headEnd/>
            <a:tailEnd/>
          </a:ln>
        </p:spPr>
        <p:txBody>
          <a:bodyPr/>
          <a:lstStyle/>
          <a:p>
            <a:r>
              <a:rPr lang="ar-EG" sz="1800" dirty="0"/>
              <a:t>12</a:t>
            </a:r>
            <a:endParaRPr lang="en-US" sz="1800" dirty="0"/>
          </a:p>
        </p:txBody>
      </p:sp>
      <p:sp>
        <p:nvSpPr>
          <p:cNvPr id="2" name="Rounded Rectangle 1"/>
          <p:cNvSpPr/>
          <p:nvPr/>
        </p:nvSpPr>
        <p:spPr>
          <a:xfrm>
            <a:off x="5791200" y="3581400"/>
            <a:ext cx="1905000" cy="762000"/>
          </a:xfrm>
          <a:prstGeom prst="roundRect">
            <a:avLst/>
          </a:prstGeom>
          <a:solidFill>
            <a:schemeClr val="bg1"/>
          </a:solidFill>
          <a:ln>
            <a:solidFill>
              <a:srgbClr val="FF0000">
                <a:alpha val="31000"/>
              </a:srgbClr>
            </a:solidFill>
          </a:ln>
          <a:effectLst>
            <a:outerShdw blurRad="571500" dist="254000" dir="9480000" algn="ctr" rotWithShape="0">
              <a:srgbClr val="FF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2400" dirty="0">
                <a:solidFill>
                  <a:srgbClr val="FF0000"/>
                </a:solidFill>
              </a:rPr>
              <a:t>قائمة الدخل</a:t>
            </a:r>
            <a:r>
              <a:rPr lang="ar-SA" sz="2400" b="1" dirty="0">
                <a:solidFill>
                  <a:srgbClr val="FF0000"/>
                </a:solidFill>
              </a:rPr>
              <a:t> </a:t>
            </a:r>
            <a:endParaRPr lang="ar-EG" sz="2400" dirty="0"/>
          </a:p>
        </p:txBody>
      </p:sp>
      <p:sp>
        <p:nvSpPr>
          <p:cNvPr id="12" name="Rounded Rectangle 11"/>
          <p:cNvSpPr/>
          <p:nvPr/>
        </p:nvSpPr>
        <p:spPr>
          <a:xfrm>
            <a:off x="5791200" y="5029200"/>
            <a:ext cx="1905000" cy="762000"/>
          </a:xfrm>
          <a:prstGeom prst="roundRect">
            <a:avLst/>
          </a:prstGeom>
          <a:solidFill>
            <a:schemeClr val="bg1"/>
          </a:solidFill>
          <a:ln>
            <a:solidFill>
              <a:srgbClr val="FF0000">
                <a:alpha val="31000"/>
              </a:srgbClr>
            </a:solidFill>
          </a:ln>
          <a:effectLst>
            <a:outerShdw blurRad="571500" dist="254000" dir="9480000" algn="ctr" rotWithShape="0">
              <a:srgbClr val="FF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2400" dirty="0">
                <a:solidFill>
                  <a:srgbClr val="FF0000"/>
                </a:solidFill>
              </a:rPr>
              <a:t>قائمة ال</a:t>
            </a:r>
            <a:r>
              <a:rPr lang="ar-EG" sz="2400" dirty="0">
                <a:solidFill>
                  <a:srgbClr val="FF0000"/>
                </a:solidFill>
              </a:rPr>
              <a:t>تدفقات النقدية</a:t>
            </a:r>
            <a:endParaRPr lang="ar-EG" sz="2400" dirty="0"/>
          </a:p>
        </p:txBody>
      </p:sp>
      <p:sp>
        <p:nvSpPr>
          <p:cNvPr id="13" name="Rounded Rectangle 12"/>
          <p:cNvSpPr/>
          <p:nvPr/>
        </p:nvSpPr>
        <p:spPr>
          <a:xfrm>
            <a:off x="2133600" y="5029200"/>
            <a:ext cx="2057400" cy="762000"/>
          </a:xfrm>
          <a:prstGeom prst="roundRect">
            <a:avLst/>
          </a:prstGeom>
          <a:solidFill>
            <a:schemeClr val="bg1"/>
          </a:solidFill>
          <a:ln>
            <a:solidFill>
              <a:srgbClr val="FF0000">
                <a:alpha val="31000"/>
              </a:srgbClr>
            </a:solidFill>
          </a:ln>
          <a:effectLst>
            <a:outerShdw blurRad="571500" dist="254000" dir="9480000" algn="ctr" rotWithShape="0">
              <a:srgbClr val="FF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2400" dirty="0">
                <a:solidFill>
                  <a:srgbClr val="FF0000"/>
                </a:solidFill>
              </a:rPr>
              <a:t>قائمة </a:t>
            </a:r>
            <a:r>
              <a:rPr lang="ar-EG" sz="2400" dirty="0">
                <a:solidFill>
                  <a:srgbClr val="FF0000"/>
                </a:solidFill>
              </a:rPr>
              <a:t>حقوق الملكية</a:t>
            </a:r>
            <a:r>
              <a:rPr lang="ar-SA" sz="2400" b="1" dirty="0">
                <a:solidFill>
                  <a:srgbClr val="FF0000"/>
                </a:solidFill>
              </a:rPr>
              <a:t> </a:t>
            </a:r>
            <a:endParaRPr lang="ar-EG" sz="2400" dirty="0"/>
          </a:p>
        </p:txBody>
      </p:sp>
      <p:sp>
        <p:nvSpPr>
          <p:cNvPr id="14" name="Rounded Rectangle 13"/>
          <p:cNvSpPr/>
          <p:nvPr/>
        </p:nvSpPr>
        <p:spPr>
          <a:xfrm>
            <a:off x="2133600" y="3581400"/>
            <a:ext cx="2057400" cy="762000"/>
          </a:xfrm>
          <a:prstGeom prst="roundRect">
            <a:avLst/>
          </a:prstGeom>
          <a:solidFill>
            <a:schemeClr val="bg1"/>
          </a:solidFill>
          <a:ln>
            <a:solidFill>
              <a:srgbClr val="FF0000">
                <a:alpha val="31000"/>
              </a:srgbClr>
            </a:solidFill>
          </a:ln>
          <a:effectLst>
            <a:outerShdw blurRad="571500" dist="254000" dir="9480000" algn="ctr" rotWithShape="0">
              <a:srgbClr val="FF0000">
                <a:alpha val="4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2400" dirty="0">
                <a:solidFill>
                  <a:srgbClr val="FF0000"/>
                </a:solidFill>
              </a:rPr>
              <a:t>قائمة ا</a:t>
            </a:r>
            <a:r>
              <a:rPr lang="ar-EG" sz="2400" dirty="0">
                <a:solidFill>
                  <a:srgbClr val="FF0000"/>
                </a:solidFill>
              </a:rPr>
              <a:t>لمركز المالي (الميزانية)</a:t>
            </a:r>
            <a:r>
              <a:rPr lang="ar-SA" sz="2400" b="1" dirty="0">
                <a:solidFill>
                  <a:srgbClr val="FF0000"/>
                </a:solidFill>
              </a:rPr>
              <a:t> </a:t>
            </a:r>
            <a:endParaRPr lang="ar-EG" sz="2400" dirty="0"/>
          </a:p>
        </p:txBody>
      </p:sp>
      <p:cxnSp>
        <p:nvCxnSpPr>
          <p:cNvPr id="4" name="Straight Arrow Connector 3"/>
          <p:cNvCxnSpPr>
            <a:endCxn id="2" idx="1"/>
          </p:cNvCxnSpPr>
          <p:nvPr/>
        </p:nvCxnSpPr>
        <p:spPr>
          <a:xfrm>
            <a:off x="4191000" y="3962400"/>
            <a:ext cx="1600200" cy="0"/>
          </a:xfrm>
          <a:prstGeom prst="straightConnector1">
            <a:avLst/>
          </a:prstGeom>
          <a:ln w="57150">
            <a:solidFill>
              <a:srgbClr val="FFFF00"/>
            </a:solidFill>
            <a:headEnd type="triangle" w="med" len="med"/>
            <a:tailEnd type="none" w="med" len="med"/>
          </a:ln>
        </p:spPr>
        <p:style>
          <a:lnRef idx="3">
            <a:schemeClr val="accent3"/>
          </a:lnRef>
          <a:fillRef idx="0">
            <a:schemeClr val="accent3"/>
          </a:fillRef>
          <a:effectRef idx="2">
            <a:schemeClr val="accent3"/>
          </a:effectRef>
          <a:fontRef idx="minor">
            <a:schemeClr val="tx1"/>
          </a:fontRef>
        </p:style>
      </p:cxnSp>
      <p:cxnSp>
        <p:nvCxnSpPr>
          <p:cNvPr id="18" name="Straight Arrow Connector 17"/>
          <p:cNvCxnSpPr/>
          <p:nvPr/>
        </p:nvCxnSpPr>
        <p:spPr>
          <a:xfrm flipH="1" flipV="1">
            <a:off x="3124200" y="4343400"/>
            <a:ext cx="38100" cy="685800"/>
          </a:xfrm>
          <a:prstGeom prst="straightConnector1">
            <a:avLst/>
          </a:prstGeom>
          <a:ln w="57150">
            <a:solidFill>
              <a:srgbClr val="FFFF00"/>
            </a:solidFill>
            <a:headEnd type="triangle" w="med" len="med"/>
            <a:tailEnd type="none" w="med" len="med"/>
          </a:ln>
        </p:spPr>
        <p:style>
          <a:lnRef idx="3">
            <a:schemeClr val="accent3"/>
          </a:lnRef>
          <a:fillRef idx="0">
            <a:schemeClr val="accent3"/>
          </a:fillRef>
          <a:effectRef idx="2">
            <a:schemeClr val="accent3"/>
          </a:effectRef>
          <a:fontRef idx="minor">
            <a:schemeClr val="tx1"/>
          </a:fontRef>
        </p:style>
      </p:cxnSp>
      <p:cxnSp>
        <p:nvCxnSpPr>
          <p:cNvPr id="19" name="Straight Arrow Connector 18"/>
          <p:cNvCxnSpPr>
            <a:endCxn id="13" idx="3"/>
          </p:cNvCxnSpPr>
          <p:nvPr/>
        </p:nvCxnSpPr>
        <p:spPr>
          <a:xfrm flipH="1">
            <a:off x="4191000" y="5410200"/>
            <a:ext cx="1600200" cy="0"/>
          </a:xfrm>
          <a:prstGeom prst="straightConnector1">
            <a:avLst/>
          </a:prstGeom>
          <a:ln w="57150">
            <a:solidFill>
              <a:srgbClr val="FFFF00"/>
            </a:solidFill>
            <a:headEnd type="triangle" w="med" len="med"/>
            <a:tailEnd type="none" w="med" len="med"/>
          </a:ln>
        </p:spPr>
        <p:style>
          <a:lnRef idx="3">
            <a:schemeClr val="accent3"/>
          </a:lnRef>
          <a:fillRef idx="0">
            <a:schemeClr val="accent3"/>
          </a:fillRef>
          <a:effectRef idx="2">
            <a:schemeClr val="accent3"/>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القوائم المالية</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68142099"/>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458200" y="6477000"/>
            <a:ext cx="457200" cy="381000"/>
          </a:xfrm>
          <a:noFill/>
          <a:ln>
            <a:miter lim="800000"/>
            <a:headEnd/>
            <a:tailEnd/>
          </a:ln>
        </p:spPr>
        <p:txBody>
          <a:bodyPr/>
          <a:lstStyle/>
          <a:p>
            <a:r>
              <a:rPr lang="ar-EG" sz="1800" dirty="0"/>
              <a:t>13</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lvl="0" algn="r" rtl="1"/>
            <a:r>
              <a:rPr lang="ar-EG" b="1" dirty="0"/>
              <a:t>4</a:t>
            </a:r>
            <a:r>
              <a:rPr lang="ar-SA" b="1" dirty="0"/>
              <a:t>/</a:t>
            </a:r>
            <a:r>
              <a:rPr lang="ar-EG" b="1" dirty="0"/>
              <a:t>1</a:t>
            </a:r>
            <a:r>
              <a:rPr lang="ar-SA" b="1" dirty="0"/>
              <a:t>  مستخدمو المعلومات المحاسبية:</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72496874"/>
              </p:ext>
            </p:extLst>
          </p:nvPr>
        </p:nvGraphicFramePr>
        <p:xfrm>
          <a:off x="152400" y="1828800"/>
          <a:ext cx="86868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458200" y="6477000"/>
            <a:ext cx="457200" cy="381000"/>
          </a:xfrm>
          <a:noFill/>
          <a:ln>
            <a:miter lim="800000"/>
            <a:headEnd/>
            <a:tailEnd/>
          </a:ln>
        </p:spPr>
        <p:txBody>
          <a:bodyPr/>
          <a:lstStyle/>
          <a:p>
            <a:r>
              <a:rPr lang="ar-EG" sz="1800" dirty="0"/>
              <a:t>14</a:t>
            </a:r>
            <a:endParaRPr lang="en-US" sz="1800" dirty="0"/>
          </a:p>
        </p:txBody>
      </p:sp>
      <p:sp>
        <p:nvSpPr>
          <p:cNvPr id="2" name="Rectangle 1"/>
          <p:cNvSpPr/>
          <p:nvPr/>
        </p:nvSpPr>
        <p:spPr>
          <a:xfrm>
            <a:off x="4953000" y="2895600"/>
            <a:ext cx="3200400" cy="609600"/>
          </a:xfrm>
          <a:prstGeom prst="rect">
            <a:avLst/>
          </a:prstGeom>
          <a:solidFill>
            <a:srgbClr val="FFFF00"/>
          </a:solidFill>
          <a:ln>
            <a:solidFill>
              <a:srgbClr val="FF0000"/>
            </a:solidFill>
          </a:ln>
          <a:effectLst>
            <a:outerShdw blurRad="50800" dist="38100" dir="8100000" algn="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1" anchor="ctr"/>
          <a:lstStyle/>
          <a:p>
            <a:pPr algn="ctr"/>
            <a:r>
              <a:rPr lang="ar-EG" sz="2000" dirty="0">
                <a:solidFill>
                  <a:schemeClr val="tx1"/>
                </a:solidFill>
              </a:rPr>
              <a:t>المستخدمون الداخليون</a:t>
            </a:r>
          </a:p>
          <a:p>
            <a:pPr algn="ctr"/>
            <a:r>
              <a:rPr lang="ar-EG" sz="2000" dirty="0">
                <a:solidFill>
                  <a:schemeClr val="tx1"/>
                </a:solidFill>
              </a:rPr>
              <a:t> </a:t>
            </a:r>
            <a:r>
              <a:rPr lang="en-US" sz="2000" dirty="0">
                <a:solidFill>
                  <a:schemeClr val="tx1"/>
                </a:solidFill>
              </a:rPr>
              <a:t>Internal Users</a:t>
            </a:r>
          </a:p>
        </p:txBody>
      </p:sp>
      <p:sp>
        <p:nvSpPr>
          <p:cNvPr id="7" name="Rectangle 6"/>
          <p:cNvSpPr/>
          <p:nvPr/>
        </p:nvSpPr>
        <p:spPr>
          <a:xfrm>
            <a:off x="1143000" y="2895600"/>
            <a:ext cx="3200400" cy="609600"/>
          </a:xfrm>
          <a:prstGeom prst="rect">
            <a:avLst/>
          </a:prstGeom>
          <a:solidFill>
            <a:srgbClr val="FFFF00"/>
          </a:solidFill>
          <a:ln>
            <a:solidFill>
              <a:srgbClr val="FF0000"/>
            </a:solidFill>
          </a:ln>
          <a:effectLst>
            <a:outerShdw blurRad="50800" dist="38100" dir="8100000" algn="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1" anchor="ctr"/>
          <a:lstStyle/>
          <a:p>
            <a:pPr algn="ctr"/>
            <a:r>
              <a:rPr lang="ar-EG" sz="2000" dirty="0">
                <a:solidFill>
                  <a:schemeClr val="tx1"/>
                </a:solidFill>
              </a:rPr>
              <a:t>المستخدمون الخارجيون</a:t>
            </a:r>
          </a:p>
          <a:p>
            <a:pPr algn="ctr"/>
            <a:r>
              <a:rPr lang="en-US" sz="2000" dirty="0">
                <a:solidFill>
                  <a:schemeClr val="tx1"/>
                </a:solidFill>
              </a:rPr>
              <a:t>External Users</a:t>
            </a:r>
          </a:p>
        </p:txBody>
      </p:sp>
      <p:sp>
        <p:nvSpPr>
          <p:cNvPr id="12" name="Rectangle 11"/>
          <p:cNvSpPr/>
          <p:nvPr/>
        </p:nvSpPr>
        <p:spPr>
          <a:xfrm>
            <a:off x="4953000" y="3810000"/>
            <a:ext cx="3200400" cy="1828800"/>
          </a:xfrm>
          <a:prstGeom prst="rect">
            <a:avLst/>
          </a:prstGeom>
          <a:solidFill>
            <a:srgbClr val="FFFF00"/>
          </a:solidFill>
          <a:ln>
            <a:solidFill>
              <a:srgbClr val="FF0000"/>
            </a:solidFill>
          </a:ln>
          <a:effectLst>
            <a:outerShdw blurRad="50800" dist="38100" dir="8100000" algn="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1" anchor="ctr"/>
          <a:lstStyle/>
          <a:p>
            <a:pPr algn="r" rtl="1"/>
            <a:r>
              <a:rPr lang="ar-EG" sz="2000" dirty="0">
                <a:solidFill>
                  <a:schemeClr val="tx1"/>
                </a:solidFill>
              </a:rPr>
              <a:t>تتمثل هذه الفئة في الإدارة - بمستوياتها المتعددة - التي تتولى تخطيط وتنظيم وتوجيه ورقابة أعمال المنشأة</a:t>
            </a:r>
          </a:p>
        </p:txBody>
      </p:sp>
      <p:sp>
        <p:nvSpPr>
          <p:cNvPr id="13" name="Rectangle 12"/>
          <p:cNvSpPr/>
          <p:nvPr/>
        </p:nvSpPr>
        <p:spPr>
          <a:xfrm>
            <a:off x="1143000" y="3810000"/>
            <a:ext cx="3200400" cy="1828800"/>
          </a:xfrm>
          <a:prstGeom prst="rect">
            <a:avLst/>
          </a:prstGeom>
          <a:solidFill>
            <a:srgbClr val="FFFF00"/>
          </a:solidFill>
          <a:ln>
            <a:solidFill>
              <a:srgbClr val="FF0000"/>
            </a:solidFill>
          </a:ln>
          <a:effectLst>
            <a:outerShdw blurRad="50800" dist="38100" dir="8100000" algn="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1" anchor="ctr"/>
          <a:lstStyle/>
          <a:p>
            <a:pPr algn="just" rtl="1"/>
            <a:r>
              <a:rPr lang="ar-EG" sz="2000" dirty="0">
                <a:solidFill>
                  <a:schemeClr val="tx1"/>
                </a:solidFill>
              </a:rPr>
              <a:t>أ - المستثمرون</a:t>
            </a:r>
          </a:p>
          <a:p>
            <a:pPr algn="just" rtl="1"/>
            <a:r>
              <a:rPr lang="ar-EG" sz="2000" dirty="0">
                <a:solidFill>
                  <a:schemeClr val="tx1"/>
                </a:solidFill>
              </a:rPr>
              <a:t>ب - البنوك وحملة السندات</a:t>
            </a:r>
          </a:p>
          <a:p>
            <a:pPr algn="just" rtl="1"/>
            <a:r>
              <a:rPr lang="ar-EG" sz="2000" dirty="0">
                <a:solidFill>
                  <a:schemeClr val="tx1"/>
                </a:solidFill>
              </a:rPr>
              <a:t>ج - الدائنون</a:t>
            </a:r>
          </a:p>
          <a:p>
            <a:pPr algn="just" rtl="1"/>
            <a:r>
              <a:rPr lang="ar-EG" sz="2000" dirty="0">
                <a:solidFill>
                  <a:schemeClr val="tx1"/>
                </a:solidFill>
              </a:rPr>
              <a:t>د - العملاء</a:t>
            </a:r>
          </a:p>
          <a:p>
            <a:pPr algn="just" rtl="1"/>
            <a:r>
              <a:rPr lang="ar-EG" sz="2000" dirty="0">
                <a:solidFill>
                  <a:schemeClr val="tx1"/>
                </a:solidFill>
              </a:rPr>
              <a:t>هـ - العمال ونقابات العمال</a:t>
            </a:r>
          </a:p>
          <a:p>
            <a:pPr algn="just" rtl="1"/>
            <a:r>
              <a:rPr lang="ar-EG" sz="2000" dirty="0">
                <a:solidFill>
                  <a:schemeClr val="tx1"/>
                </a:solidFill>
              </a:rPr>
              <a:t>و - المؤسسات الحكومية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838200"/>
            <a:ext cx="8229600" cy="990600"/>
          </a:xfrm>
        </p:spPr>
        <p:txBody>
          <a:bodyPr/>
          <a:lstStyle/>
          <a:p>
            <a:pPr algn="r" rtl="1"/>
            <a:r>
              <a:rPr lang="ar-EG" b="1" dirty="0"/>
              <a:t>5</a:t>
            </a:r>
            <a:r>
              <a:rPr lang="ar-SA" b="1" dirty="0"/>
              <a:t>/</a:t>
            </a:r>
            <a:r>
              <a:rPr lang="ar-EG" b="1" dirty="0"/>
              <a:t>1</a:t>
            </a:r>
            <a:r>
              <a:rPr lang="ar-SA" b="1" dirty="0"/>
              <a:t>  أنواع منشآت الأعمال: </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41566158"/>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82000" y="6477000"/>
            <a:ext cx="533400" cy="381000"/>
          </a:xfrm>
          <a:noFill/>
          <a:ln>
            <a:miter lim="800000"/>
            <a:headEnd/>
            <a:tailEnd/>
          </a:ln>
        </p:spPr>
        <p:txBody>
          <a:bodyPr vert="horz" wrap="square" lIns="91440" tIns="45720" rIns="91440" bIns="45720" numCol="1" anchor="t" anchorCtr="0" compatLnSpc="1">
            <a:prstTxWarp prst="textNoShape">
              <a:avLst/>
            </a:prstTxWarp>
          </a:bodyPr>
          <a:lstStyle/>
          <a:p>
            <a:r>
              <a:rPr lang="ar-EG" sz="1800" dirty="0"/>
              <a:t>15</a:t>
            </a: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5</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1</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  أنواع منشآت الأعمال: </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70971132"/>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05800" y="6477000"/>
            <a:ext cx="609600" cy="381000"/>
          </a:xfrm>
          <a:noFill/>
          <a:ln>
            <a:miter lim="800000"/>
            <a:headEnd/>
            <a:tailEnd/>
          </a:ln>
        </p:spPr>
        <p:txBody>
          <a:bodyPr/>
          <a:lstStyle/>
          <a:p>
            <a:r>
              <a:rPr lang="ar-EG" sz="1800" dirty="0"/>
              <a:t>16</a:t>
            </a:r>
            <a:endParaRPr lang="en-US" sz="1800" dirty="0"/>
          </a:p>
        </p:txBody>
      </p:sp>
    </p:spTree>
    <p:extLst>
      <p:ext uri="{BB962C8B-B14F-4D97-AF65-F5344CB8AC3E}">
        <p14:creationId xmlns:p14="http://schemas.microsoft.com/office/powerpoint/2010/main" val="3123544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5</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1</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  أنواع منشآت الأعمال: 	</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73503237"/>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82000" y="6477000"/>
            <a:ext cx="533400" cy="381000"/>
          </a:xfrm>
          <a:noFill/>
          <a:ln>
            <a:miter lim="800000"/>
            <a:headEnd/>
            <a:tailEnd/>
          </a:ln>
        </p:spPr>
        <p:txBody>
          <a:bodyPr/>
          <a:lstStyle/>
          <a:p>
            <a:r>
              <a:rPr lang="ar-EG" sz="1800" dirty="0"/>
              <a:t>17</a:t>
            </a:r>
            <a:endParaRPr lang="en-US" sz="1800" dirty="0"/>
          </a:p>
        </p:txBody>
      </p:sp>
    </p:spTree>
    <p:extLst>
      <p:ext uri="{BB962C8B-B14F-4D97-AF65-F5344CB8AC3E}">
        <p14:creationId xmlns:p14="http://schemas.microsoft.com/office/powerpoint/2010/main" val="3123544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0"/>
            <a:ext cx="8229600" cy="1066800"/>
          </a:xfrm>
        </p:spPr>
        <p:txBody>
          <a:bodyPr/>
          <a:lstStyle/>
          <a:p>
            <a:pPr algn="r" rtl="1"/>
            <a:r>
              <a:rPr lang="ar-EG" sz="3600" b="1" dirty="0">
                <a:latin typeface="Microsoft Sans Serif" panose="020B0604020202020204" pitchFamily="34" charset="0"/>
                <a:ea typeface="Microsoft Sans Serif" panose="020B0604020202020204" pitchFamily="34" charset="0"/>
                <a:cs typeface="Microsoft Sans Serif" panose="020B0604020202020204" pitchFamily="34" charset="0"/>
              </a:rPr>
              <a:t>6/1: </a:t>
            </a:r>
            <a:r>
              <a:rPr lang="ar-SA" sz="3600" b="1" dirty="0">
                <a:latin typeface="Microsoft Sans Serif" panose="020B0604020202020204" pitchFamily="34" charset="0"/>
                <a:ea typeface="Microsoft Sans Serif" panose="020B0604020202020204" pitchFamily="34" charset="0"/>
                <a:cs typeface="Microsoft Sans Serif" panose="020B0604020202020204" pitchFamily="34" charset="0"/>
              </a:rPr>
              <a:t>الفروض والمبادئ المحاسبية المتعارف عليها:</a:t>
            </a:r>
            <a:endPar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99152337"/>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458200" y="6477000"/>
            <a:ext cx="457200" cy="381000"/>
          </a:xfrm>
          <a:noFill/>
          <a:ln>
            <a:miter lim="800000"/>
            <a:headEnd/>
            <a:tailEnd/>
          </a:ln>
        </p:spPr>
        <p:txBody>
          <a:bodyPr vert="horz" wrap="square" lIns="91440" tIns="45720" rIns="91440" bIns="45720" numCol="1" anchor="t" anchorCtr="0" compatLnSpc="1">
            <a:prstTxWarp prst="textNoShape">
              <a:avLst/>
            </a:prstTxWarp>
          </a:bodyPr>
          <a:lstStyle/>
          <a:p>
            <a:r>
              <a:rPr lang="ar-EG" sz="1800" dirty="0"/>
              <a:t>18</a:t>
            </a:r>
            <a:endParaRPr lang="en-US" sz="1800" dirty="0"/>
          </a:p>
        </p:txBody>
      </p:sp>
    </p:spTree>
    <p:extLst>
      <p:ext uri="{BB962C8B-B14F-4D97-AF65-F5344CB8AC3E}">
        <p14:creationId xmlns:p14="http://schemas.microsoft.com/office/powerpoint/2010/main" val="3123544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838200"/>
            <a:ext cx="8229600" cy="1066800"/>
          </a:xfrm>
        </p:spPr>
        <p:txBody>
          <a:bodyPr/>
          <a:lstStyle/>
          <a:p>
            <a:pPr algn="r" rtl="1"/>
            <a:r>
              <a:rPr lang="ar-EG" sz="3600" b="1" dirty="0">
                <a:latin typeface="Microsoft Sans Serif" panose="020B0604020202020204" pitchFamily="34" charset="0"/>
                <a:ea typeface="Microsoft Sans Serif" panose="020B0604020202020204" pitchFamily="34" charset="0"/>
                <a:cs typeface="Microsoft Sans Serif" panose="020B0604020202020204" pitchFamily="34" charset="0"/>
              </a:rPr>
              <a:t>6/1: </a:t>
            </a:r>
            <a:r>
              <a:rPr lang="ar-SA" sz="3600" b="1" dirty="0">
                <a:latin typeface="Microsoft Sans Serif" panose="020B0604020202020204" pitchFamily="34" charset="0"/>
                <a:ea typeface="Microsoft Sans Serif" panose="020B0604020202020204" pitchFamily="34" charset="0"/>
                <a:cs typeface="Microsoft Sans Serif" panose="020B0604020202020204" pitchFamily="34" charset="0"/>
              </a:rPr>
              <a:t>الفروض والمبادئ المحاسبية المتعارف عليها:</a:t>
            </a:r>
            <a:endPar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68259376"/>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05800" y="6477000"/>
            <a:ext cx="609600" cy="381000"/>
          </a:xfrm>
          <a:noFill/>
          <a:ln>
            <a:miter lim="800000"/>
            <a:headEnd/>
            <a:tailEnd/>
          </a:ln>
        </p:spPr>
        <p:txBody>
          <a:bodyPr/>
          <a:lstStyle/>
          <a:p>
            <a:r>
              <a:rPr lang="ar-EG" sz="1800" dirty="0"/>
              <a:t>19</a:t>
            </a:r>
            <a:endParaRPr lang="en-US" sz="1800" dirty="0"/>
          </a:p>
        </p:txBody>
      </p:sp>
    </p:spTree>
    <p:extLst>
      <p:ext uri="{BB962C8B-B14F-4D97-AF65-F5344CB8AC3E}">
        <p14:creationId xmlns:p14="http://schemas.microsoft.com/office/powerpoint/2010/main" val="3970672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762001"/>
            <a:ext cx="7772400" cy="914400"/>
          </a:xfrm>
        </p:spPr>
        <p:txBody>
          <a:bodyPr>
            <a:normAutofit fontScale="90000"/>
          </a:bodyPr>
          <a:lstStyle/>
          <a:p>
            <a:pPr algn="r"/>
            <a:r>
              <a:rPr lang="ar-SA" dirty="0">
                <a:solidFill>
                  <a:srgbClr val="0070C0"/>
                </a:solidFill>
              </a:rPr>
              <a:t>أهداف الفصل :</a:t>
            </a:r>
            <a:endParaRPr lang="ar-EG" dirty="0">
              <a:solidFill>
                <a:srgbClr val="0070C0"/>
              </a:solidFill>
            </a:endParaRPr>
          </a:p>
        </p:txBody>
      </p:sp>
      <p:sp>
        <p:nvSpPr>
          <p:cNvPr id="7" name="Text Placeholder 6"/>
          <p:cNvSpPr>
            <a:spLocks noGrp="1"/>
          </p:cNvSpPr>
          <p:nvPr>
            <p:ph type="body" idx="1"/>
          </p:nvPr>
        </p:nvSpPr>
        <p:spPr>
          <a:xfrm>
            <a:off x="762000" y="1905000"/>
            <a:ext cx="7924800" cy="4648200"/>
          </a:xfrm>
        </p:spPr>
        <p:txBody>
          <a:bodyPr>
            <a:normAutofit/>
          </a:bodyPr>
          <a:lstStyle/>
          <a:p>
            <a:pPr lvl="1" algn="r" rtl="1">
              <a:buFont typeface="Arial" pitchFamily="34" charset="0"/>
              <a:buChar char="•"/>
            </a:pPr>
            <a:r>
              <a:rPr lang="ar-SA" sz="2800" b="1" dirty="0">
                <a:solidFill>
                  <a:schemeClr val="tx1"/>
                </a:solidFill>
              </a:rPr>
              <a:t>بعد </a:t>
            </a:r>
            <a:r>
              <a:rPr lang="ar-SA" sz="2500" b="1" dirty="0">
                <a:solidFill>
                  <a:schemeClr val="tx1"/>
                </a:solidFill>
              </a:rPr>
              <a:t>دراسة هذا الفصل ينبغي أن يكون الطالب ملماً بالموضوعات التالية:</a:t>
            </a:r>
            <a:endParaRPr lang="en-US" sz="2500" b="1" dirty="0">
              <a:solidFill>
                <a:schemeClr val="tx1"/>
              </a:solidFill>
            </a:endParaRPr>
          </a:p>
          <a:p>
            <a:pPr lvl="1" algn="r" rtl="1">
              <a:buFont typeface="Arial" pitchFamily="34" charset="0"/>
              <a:buChar char="•"/>
            </a:pPr>
            <a:r>
              <a:rPr lang="ar-EG" sz="2500" b="1" dirty="0"/>
              <a:t> </a:t>
            </a:r>
            <a:r>
              <a:rPr lang="ar-SA" sz="2500" b="1" dirty="0">
                <a:solidFill>
                  <a:srgbClr val="0070C0"/>
                </a:solidFill>
              </a:rPr>
              <a:t>مفهوم المحاسبة</a:t>
            </a:r>
            <a:endParaRPr lang="en-US" sz="2500" dirty="0">
              <a:solidFill>
                <a:srgbClr val="0070C0"/>
              </a:solidFill>
            </a:endParaRPr>
          </a:p>
          <a:p>
            <a:pPr lvl="1" algn="r" rtl="1">
              <a:buFont typeface="Arial" pitchFamily="34" charset="0"/>
              <a:buChar char="•"/>
            </a:pPr>
            <a:r>
              <a:rPr lang="ar-SA" sz="2500" b="1" dirty="0">
                <a:solidFill>
                  <a:srgbClr val="0070C0"/>
                </a:solidFill>
              </a:rPr>
              <a:t> أهداف ووظائف المحاسبة</a:t>
            </a:r>
            <a:endParaRPr lang="en-US" sz="2500" dirty="0">
              <a:solidFill>
                <a:srgbClr val="0070C0"/>
              </a:solidFill>
            </a:endParaRPr>
          </a:p>
          <a:p>
            <a:pPr lvl="1" algn="r" rtl="1">
              <a:buFont typeface="Arial" pitchFamily="34" charset="0"/>
              <a:buChar char="•"/>
            </a:pPr>
            <a:r>
              <a:rPr lang="ar-SA" sz="2500" b="1" dirty="0">
                <a:solidFill>
                  <a:srgbClr val="0070C0"/>
                </a:solidFill>
              </a:rPr>
              <a:t> فروع المحاسبة</a:t>
            </a:r>
            <a:endParaRPr lang="en-US" sz="2500" dirty="0">
              <a:solidFill>
                <a:srgbClr val="0070C0"/>
              </a:solidFill>
            </a:endParaRPr>
          </a:p>
          <a:p>
            <a:pPr lvl="1" algn="r" rtl="1">
              <a:buFont typeface="Arial" pitchFamily="34" charset="0"/>
              <a:buChar char="•"/>
            </a:pPr>
            <a:r>
              <a:rPr lang="ar-SA" sz="2500" b="1" dirty="0">
                <a:solidFill>
                  <a:srgbClr val="0070C0"/>
                </a:solidFill>
              </a:rPr>
              <a:t> مستخدمو المعلومات المحاسبية</a:t>
            </a:r>
            <a:endParaRPr lang="en-US" sz="2500" dirty="0">
              <a:solidFill>
                <a:srgbClr val="0070C0"/>
              </a:solidFill>
            </a:endParaRPr>
          </a:p>
          <a:p>
            <a:pPr lvl="1" algn="r" rtl="1">
              <a:buFont typeface="Arial" pitchFamily="34" charset="0"/>
              <a:buChar char="•"/>
            </a:pPr>
            <a:r>
              <a:rPr lang="ar-SA" sz="2500" b="1" dirty="0">
                <a:solidFill>
                  <a:srgbClr val="0070C0"/>
                </a:solidFill>
              </a:rPr>
              <a:t> أنواع منشآت الأعمال</a:t>
            </a:r>
            <a:endParaRPr lang="en-US" sz="2500" dirty="0">
              <a:solidFill>
                <a:srgbClr val="0070C0"/>
              </a:solidFill>
            </a:endParaRPr>
          </a:p>
          <a:p>
            <a:pPr lvl="1" algn="r" rtl="1">
              <a:buFont typeface="Arial" pitchFamily="34" charset="0"/>
              <a:buChar char="•"/>
            </a:pPr>
            <a:r>
              <a:rPr lang="ar-SA" sz="2500" b="1" dirty="0">
                <a:solidFill>
                  <a:srgbClr val="0070C0"/>
                </a:solidFill>
              </a:rPr>
              <a:t> المبادئ المحاسبية المتعارف عليها </a:t>
            </a:r>
            <a:endParaRPr lang="en-US" sz="2500" dirty="0">
              <a:solidFill>
                <a:srgbClr val="0070C0"/>
              </a:solidFill>
            </a:endParaRPr>
          </a:p>
          <a:p>
            <a:pPr lvl="1" algn="r" rtl="1">
              <a:buFont typeface="Arial" pitchFamily="34" charset="0"/>
              <a:buChar char="•"/>
            </a:pPr>
            <a:r>
              <a:rPr lang="ar-SA" sz="2500" b="1" dirty="0">
                <a:solidFill>
                  <a:srgbClr val="0070C0"/>
                </a:solidFill>
              </a:rPr>
              <a:t> المعادلة المحاسبية</a:t>
            </a:r>
            <a:endParaRPr lang="en-US" sz="2500" dirty="0">
              <a:solidFill>
                <a:srgbClr val="0070C0"/>
              </a:solidFill>
            </a:endParaRPr>
          </a:p>
          <a:p>
            <a:pPr lvl="1" algn="r" rtl="1">
              <a:buFont typeface="Arial" pitchFamily="34" charset="0"/>
              <a:buChar char="•"/>
            </a:pPr>
            <a:r>
              <a:rPr lang="ar-SA" sz="2500" b="1" dirty="0">
                <a:solidFill>
                  <a:srgbClr val="0070C0"/>
                </a:solidFill>
              </a:rPr>
              <a:t> أثر المعاملات المالية على المعادلة المحاسبية</a:t>
            </a:r>
            <a:endParaRPr lang="en-US" sz="2500" dirty="0">
              <a:solidFill>
                <a:srgbClr val="0070C0"/>
              </a:solidFill>
            </a:endParaRPr>
          </a:p>
          <a:p>
            <a:pPr algn="r" rtl="1"/>
            <a:endParaRPr lang="ar-EG" sz="2800" dirty="0"/>
          </a:p>
        </p:txBody>
      </p:sp>
      <p:sp>
        <p:nvSpPr>
          <p:cNvPr id="20484" name="Slide Number Placeholder 6"/>
          <p:cNvSpPr>
            <a:spLocks noGrp="1"/>
          </p:cNvSpPr>
          <p:nvPr>
            <p:ph type="sldNum" sz="quarter" idx="12"/>
          </p:nvPr>
        </p:nvSpPr>
        <p:spPr bwMode="auto">
          <a:noFill/>
          <a:ln>
            <a:miter lim="800000"/>
            <a:headEnd/>
            <a:tailEnd/>
          </a:ln>
        </p:spPr>
        <p:txBody>
          <a:bodyPr/>
          <a:lstStyle/>
          <a:p>
            <a:r>
              <a:rPr lang="ar-EG" sz="1800" dirty="0"/>
              <a:t>2</a:t>
            </a:r>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762000"/>
            <a:ext cx="8229600" cy="1066800"/>
          </a:xfrm>
        </p:spPr>
        <p:txBody>
          <a:bodyPr>
            <a:normAutofit/>
          </a:bodyPr>
          <a:lstStyle/>
          <a:p>
            <a:pPr algn="r" rtl="1"/>
            <a:r>
              <a:rPr lang="ar-EG" sz="3600" b="1" dirty="0"/>
              <a:t>6/1: </a:t>
            </a:r>
            <a:r>
              <a:rPr lang="ar-SA" sz="3600" b="1" dirty="0"/>
              <a:t>الفروض والمبادئ المحاسبية المتعارف عليها:</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05196060"/>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05800" y="6477000"/>
            <a:ext cx="609600" cy="381000"/>
          </a:xfrm>
          <a:noFill/>
          <a:ln>
            <a:miter lim="800000"/>
            <a:headEnd/>
            <a:tailEnd/>
          </a:ln>
        </p:spPr>
        <p:txBody>
          <a:bodyPr vert="horz" wrap="square" lIns="91440" tIns="45720" rIns="91440" bIns="45720" numCol="1" anchor="t" anchorCtr="0" compatLnSpc="1">
            <a:prstTxWarp prst="textNoShape">
              <a:avLst/>
            </a:prstTxWarp>
          </a:bodyPr>
          <a:lstStyle/>
          <a:p>
            <a:r>
              <a:rPr lang="ar-EG" sz="1800" dirty="0"/>
              <a:t>20</a:t>
            </a:r>
            <a:endParaRPr lang="en-US" sz="1800" dirty="0"/>
          </a:p>
        </p:txBody>
      </p:sp>
    </p:spTree>
    <p:extLst>
      <p:ext uri="{BB962C8B-B14F-4D97-AF65-F5344CB8AC3E}">
        <p14:creationId xmlns:p14="http://schemas.microsoft.com/office/powerpoint/2010/main" val="391759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Title 5"/>
          <p:cNvSpPr>
            <a:spLocks noGrp="1"/>
          </p:cNvSpPr>
          <p:nvPr>
            <p:ph type="title"/>
          </p:nvPr>
        </p:nvSpPr>
        <p:spPr>
          <a:xfrm>
            <a:off x="457200" y="762000"/>
            <a:ext cx="8229600" cy="1066800"/>
          </a:xfrm>
        </p:spPr>
        <p:txBody>
          <a:bodyPr>
            <a:normAutofit/>
          </a:bodyPr>
          <a:lstStyle/>
          <a:p>
            <a:pPr algn="r" rtl="1"/>
            <a:r>
              <a:rPr lang="ar-EG" sz="3600" b="1" dirty="0"/>
              <a:t>6/1: </a:t>
            </a:r>
            <a:r>
              <a:rPr lang="ar-SA" sz="3600" b="1" dirty="0"/>
              <a:t>الفروض والمبادئ المحاسبية المتعارف عليها:</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2616265"/>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82000" y="6477000"/>
            <a:ext cx="533400" cy="381000"/>
          </a:xfrm>
          <a:noFill/>
          <a:ln>
            <a:miter lim="800000"/>
            <a:headEnd/>
            <a:tailEnd/>
          </a:ln>
        </p:spPr>
        <p:txBody>
          <a:bodyPr/>
          <a:lstStyle/>
          <a:p>
            <a:r>
              <a:rPr lang="ar-EG" sz="1800" dirty="0"/>
              <a:t>21</a:t>
            </a:r>
            <a:endParaRPr lang="en-US" sz="1800" dirty="0"/>
          </a:p>
        </p:txBody>
      </p:sp>
    </p:spTree>
    <p:extLst>
      <p:ext uri="{BB962C8B-B14F-4D97-AF65-F5344CB8AC3E}">
        <p14:creationId xmlns:p14="http://schemas.microsoft.com/office/powerpoint/2010/main" val="391759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46089525"/>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82000" y="6477000"/>
            <a:ext cx="533400" cy="381000"/>
          </a:xfrm>
          <a:noFill/>
          <a:ln>
            <a:miter lim="800000"/>
            <a:headEnd/>
            <a:tailEnd/>
          </a:ln>
        </p:spPr>
        <p:txBody>
          <a:bodyPr/>
          <a:lstStyle/>
          <a:p>
            <a:r>
              <a:rPr lang="ar-EG" sz="1800" dirty="0"/>
              <a:t>22</a:t>
            </a:r>
            <a:endParaRPr lang="en-US" sz="1800" dirty="0"/>
          </a:p>
        </p:txBody>
      </p:sp>
    </p:spTree>
    <p:extLst>
      <p:ext uri="{BB962C8B-B14F-4D97-AF65-F5344CB8AC3E}">
        <p14:creationId xmlns:p14="http://schemas.microsoft.com/office/powerpoint/2010/main" val="350847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96481184"/>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82000" y="6477000"/>
            <a:ext cx="533400" cy="381000"/>
          </a:xfrm>
          <a:noFill/>
          <a:ln>
            <a:miter lim="800000"/>
            <a:headEnd/>
            <a:tailEnd/>
          </a:ln>
        </p:spPr>
        <p:txBody>
          <a:bodyPr/>
          <a:lstStyle/>
          <a:p>
            <a:r>
              <a:rPr lang="ar-EG" sz="1800" dirty="0"/>
              <a:t>23</a:t>
            </a:r>
            <a:endParaRPr lang="en-US" sz="1800" dirty="0"/>
          </a:p>
        </p:txBody>
      </p:sp>
    </p:spTree>
    <p:extLst>
      <p:ext uri="{BB962C8B-B14F-4D97-AF65-F5344CB8AC3E}">
        <p14:creationId xmlns:p14="http://schemas.microsoft.com/office/powerpoint/2010/main" val="1878335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03142100"/>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82000" y="6477000"/>
            <a:ext cx="533400" cy="381000"/>
          </a:xfrm>
          <a:noFill/>
          <a:ln>
            <a:miter lim="800000"/>
            <a:headEnd/>
            <a:tailEnd/>
          </a:ln>
        </p:spPr>
        <p:txBody>
          <a:bodyPr/>
          <a:lstStyle/>
          <a:p>
            <a:r>
              <a:rPr lang="ar-EG" sz="1800" dirty="0"/>
              <a:t>24</a:t>
            </a:r>
            <a:endParaRPr lang="en-US" sz="1800" dirty="0"/>
          </a:p>
        </p:txBody>
      </p:sp>
    </p:spTree>
    <p:extLst>
      <p:ext uri="{BB962C8B-B14F-4D97-AF65-F5344CB8AC3E}">
        <p14:creationId xmlns:p14="http://schemas.microsoft.com/office/powerpoint/2010/main" val="1934200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6921681"/>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82000" y="6477000"/>
            <a:ext cx="533400" cy="381000"/>
          </a:xfrm>
          <a:noFill/>
          <a:ln>
            <a:miter lim="800000"/>
            <a:headEnd/>
            <a:tailEnd/>
          </a:ln>
        </p:spPr>
        <p:txBody>
          <a:bodyPr/>
          <a:lstStyle/>
          <a:p>
            <a:r>
              <a:rPr lang="ar-EG" sz="1800" dirty="0"/>
              <a:t>25</a:t>
            </a:r>
            <a:endParaRPr lang="en-US" sz="1800" dirty="0"/>
          </a:p>
        </p:txBody>
      </p:sp>
    </p:spTree>
    <p:extLst>
      <p:ext uri="{BB962C8B-B14F-4D97-AF65-F5344CB8AC3E}">
        <p14:creationId xmlns:p14="http://schemas.microsoft.com/office/powerpoint/2010/main" val="648708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5"/>
          <p:cNvSpPr>
            <a:spLocks noGrp="1"/>
          </p:cNvSpPr>
          <p:nvPr>
            <p:ph type="title"/>
          </p:nvPr>
        </p:nvSpPr>
        <p:spPr>
          <a:xfrm>
            <a:off x="457200" y="762000"/>
            <a:ext cx="8229600" cy="1066800"/>
          </a:xfrm>
        </p:spPr>
        <p:txBody>
          <a:bodyPr/>
          <a:lstStyle/>
          <a:p>
            <a:pPr algn="r" rtl="1"/>
            <a:r>
              <a:rPr lang="ar-EG" sz="3600" b="1" dirty="0"/>
              <a:t>أسئلة وتمارين</a:t>
            </a:r>
            <a:r>
              <a:rPr lang="ar-SA" sz="3600" b="1" dirty="0"/>
              <a:t>:</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98646367"/>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382000" y="6477000"/>
            <a:ext cx="533400" cy="381000"/>
          </a:xfrm>
          <a:noFill/>
          <a:ln>
            <a:miter lim="800000"/>
            <a:headEnd/>
            <a:tailEnd/>
          </a:ln>
        </p:spPr>
        <p:txBody>
          <a:bodyPr/>
          <a:lstStyle/>
          <a:p>
            <a:r>
              <a:rPr lang="ar-EG" sz="1800" dirty="0"/>
              <a:t>26</a:t>
            </a:r>
            <a:endParaRPr lang="en-US" sz="1800" dirty="0"/>
          </a:p>
        </p:txBody>
      </p:sp>
    </p:spTree>
    <p:extLst>
      <p:ext uri="{BB962C8B-B14F-4D97-AF65-F5344CB8AC3E}">
        <p14:creationId xmlns:p14="http://schemas.microsoft.com/office/powerpoint/2010/main" val="215443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1/1 تعريف المحاسبة: </a:t>
            </a:r>
            <a:endParaRPr lang="ar-EG"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nvPr>
        </p:nvGraphicFramePr>
        <p:xfrm>
          <a:off x="990600" y="1905000"/>
          <a:ext cx="78486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610600" y="6477000"/>
            <a:ext cx="304800" cy="381000"/>
          </a:xfrm>
          <a:noFill/>
          <a:ln>
            <a:miter lim="800000"/>
            <a:headEnd/>
            <a:tailEnd/>
          </a:ln>
        </p:spPr>
        <p:txBody>
          <a:bodyPr/>
          <a:lstStyle/>
          <a:p>
            <a:r>
              <a:rPr lang="ar-EG" sz="1800" dirty="0"/>
              <a:t>3</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1/1 تعريف المحاسبة: </a:t>
            </a:r>
            <a:endParaRPr lang="ar-EG"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81371291"/>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610600" y="6477000"/>
            <a:ext cx="304800" cy="381000"/>
          </a:xfrm>
          <a:noFill/>
          <a:ln>
            <a:miter lim="800000"/>
            <a:headEnd/>
            <a:tailEnd/>
          </a:ln>
        </p:spPr>
        <p:txBody>
          <a:bodyPr/>
          <a:lstStyle/>
          <a:p>
            <a:r>
              <a:rPr lang="ar-EG" sz="1800" dirty="0"/>
              <a:t>4</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2/1 </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أهداف ووظائف المحاسبة: </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26736692"/>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610600" y="6477000"/>
            <a:ext cx="304800" cy="381000"/>
          </a:xfrm>
          <a:noFill/>
          <a:ln>
            <a:miter lim="800000"/>
            <a:headEnd/>
            <a:tailEnd/>
          </a:ln>
        </p:spPr>
        <p:txBody>
          <a:bodyPr/>
          <a:lstStyle/>
          <a:p>
            <a:r>
              <a:rPr lang="ar-EG" sz="1800" dirty="0"/>
              <a:t>5</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2/1 </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أهداف ووظائف المحاسبة: </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57454217"/>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610600" y="6477000"/>
            <a:ext cx="304800" cy="381000"/>
          </a:xfrm>
          <a:noFill/>
          <a:ln>
            <a:miter lim="800000"/>
            <a:headEnd/>
            <a:tailEnd/>
          </a:ln>
        </p:spPr>
        <p:txBody>
          <a:bodyPr/>
          <a:lstStyle/>
          <a:p>
            <a:r>
              <a:rPr lang="ar-EG" sz="1800" dirty="0"/>
              <a:t>6</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3</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1</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 فروع المحاسبة: 	</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77548674"/>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610600" y="6477000"/>
            <a:ext cx="304800" cy="381000"/>
          </a:xfrm>
          <a:noFill/>
          <a:ln>
            <a:miter lim="800000"/>
            <a:headEnd/>
            <a:tailEnd/>
          </a:ln>
        </p:spPr>
        <p:txBody>
          <a:bodyPr/>
          <a:lstStyle/>
          <a:p>
            <a:r>
              <a:rPr lang="ar-EG" sz="1800" dirty="0"/>
              <a:t>7</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3</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ar-EG" b="1" dirty="0">
                <a:latin typeface="Microsoft Sans Serif" panose="020B0604020202020204" pitchFamily="34" charset="0"/>
                <a:ea typeface="Microsoft Sans Serif" panose="020B0604020202020204" pitchFamily="34" charset="0"/>
                <a:cs typeface="Microsoft Sans Serif" panose="020B0604020202020204" pitchFamily="34" charset="0"/>
              </a:rPr>
              <a:t>1</a:t>
            </a:r>
            <a:r>
              <a:rPr lang="ar-SA" b="1" dirty="0">
                <a:latin typeface="Microsoft Sans Serif" panose="020B0604020202020204" pitchFamily="34" charset="0"/>
                <a:ea typeface="Microsoft Sans Serif" panose="020B0604020202020204" pitchFamily="34" charset="0"/>
                <a:cs typeface="Microsoft Sans Serif" panose="020B0604020202020204" pitchFamily="34" charset="0"/>
              </a:rPr>
              <a:t> فروع المحاسبة: 	</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98313023"/>
              </p:ext>
            </p:extLst>
          </p:nvPr>
        </p:nvGraphicFramePr>
        <p:xfrm>
          <a:off x="457200" y="1828800"/>
          <a:ext cx="8382000" cy="4476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610600" y="6477000"/>
            <a:ext cx="304800" cy="381000"/>
          </a:xfrm>
          <a:noFill/>
          <a:ln>
            <a:miter lim="800000"/>
            <a:headEnd/>
            <a:tailEnd/>
          </a:ln>
        </p:spPr>
        <p:txBody>
          <a:bodyPr/>
          <a:lstStyle/>
          <a:p>
            <a:r>
              <a:rPr lang="ar-EG" sz="1800" dirty="0"/>
              <a:t>8</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3000"/>
            <a:ext cx="8229600" cy="685800"/>
          </a:xfrm>
        </p:spPr>
        <p:txBody>
          <a:bodyPr>
            <a:normAutofit fontScale="90000"/>
          </a:bodyPr>
          <a:lstStyle/>
          <a:p>
            <a:pPr algn="r" rtl="1"/>
            <a:r>
              <a:rPr lang="ar-EG" b="1" dirty="0">
                <a:latin typeface="Microsoft Sans Serif" panose="020B0604020202020204" pitchFamily="34" charset="0"/>
                <a:ea typeface="Microsoft Sans Serif" panose="020B0604020202020204" pitchFamily="34" charset="0"/>
                <a:cs typeface="+mn-cs"/>
              </a:rPr>
              <a:t>3</a:t>
            </a:r>
            <a:r>
              <a:rPr lang="ar-SA" b="1" dirty="0">
                <a:latin typeface="Microsoft Sans Serif" panose="020B0604020202020204" pitchFamily="34" charset="0"/>
                <a:ea typeface="Microsoft Sans Serif" panose="020B0604020202020204" pitchFamily="34" charset="0"/>
                <a:cs typeface="+mn-cs"/>
              </a:rPr>
              <a:t>/</a:t>
            </a:r>
            <a:r>
              <a:rPr lang="ar-EG" b="1" dirty="0">
                <a:latin typeface="Microsoft Sans Serif" panose="020B0604020202020204" pitchFamily="34" charset="0"/>
                <a:ea typeface="Microsoft Sans Serif" panose="020B0604020202020204" pitchFamily="34" charset="0"/>
                <a:cs typeface="+mn-cs"/>
              </a:rPr>
              <a:t>1</a:t>
            </a:r>
            <a:r>
              <a:rPr lang="ar-SA" b="1" dirty="0">
                <a:latin typeface="Microsoft Sans Serif" panose="020B0604020202020204" pitchFamily="34" charset="0"/>
                <a:ea typeface="Microsoft Sans Serif" panose="020B0604020202020204" pitchFamily="34" charset="0"/>
                <a:cs typeface="+mn-cs"/>
              </a:rPr>
              <a:t> فروع المحاسبة: 	</a:t>
            </a:r>
            <a:endParaRPr lang="en-US" dirty="0">
              <a:latin typeface="Microsoft Sans Serif" panose="020B0604020202020204" pitchFamily="34" charset="0"/>
              <a:ea typeface="Microsoft Sans Serif" panose="020B0604020202020204" pitchFamily="34" charset="0"/>
              <a:cs typeface="+mn-cs"/>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09965371"/>
              </p:ext>
            </p:extLst>
          </p:nvPr>
        </p:nvGraphicFramePr>
        <p:xfrm>
          <a:off x="457200" y="1828800"/>
          <a:ext cx="8382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5"/>
          <p:cNvSpPr>
            <a:spLocks noGrp="1"/>
          </p:cNvSpPr>
          <p:nvPr>
            <p:ph type="sldNum" sz="quarter" idx="12"/>
          </p:nvPr>
        </p:nvSpPr>
        <p:spPr bwMode="auto">
          <a:xfrm>
            <a:off x="8610600" y="6477000"/>
            <a:ext cx="304800" cy="381000"/>
          </a:xfrm>
          <a:noFill/>
          <a:ln>
            <a:miter lim="800000"/>
            <a:headEnd/>
            <a:tailEnd/>
          </a:ln>
        </p:spPr>
        <p:txBody>
          <a:bodyPr/>
          <a:lstStyle/>
          <a:p>
            <a:r>
              <a:rPr lang="ar-EG" sz="1800" dirty="0"/>
              <a:t>9</a:t>
            </a:r>
            <a:endParaRPr lang="en-US" sz="1800" dirty="0"/>
          </a:p>
        </p:txBody>
      </p:sp>
    </p:spTree>
  </p:cSld>
  <p:clrMapOvr>
    <a:masterClrMapping/>
  </p:clrMapOvr>
</p:sld>
</file>

<file path=ppt/theme/theme1.xml><?xml version="1.0" encoding="utf-8"?>
<a:theme xmlns:a="http://schemas.openxmlformats.org/drawingml/2006/main" name="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أثر رجعي">
  <a:themeElements>
    <a:clrScheme name="أثر رجعي">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أثر رجعي">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ثر رجعي">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8128</TotalTime>
  <Words>1718</Words>
  <Application>Microsoft Office PowerPoint</Application>
  <PresentationFormat>عرض على الشاشة (4:3)</PresentationFormat>
  <Paragraphs>227</Paragraphs>
  <Slides>26</Slides>
  <Notes>26</Notes>
  <HiddenSlides>0</HiddenSlides>
  <MMClips>0</MMClips>
  <ScaleCrop>false</ScaleCrop>
  <HeadingPairs>
    <vt:vector size="6" baseType="variant">
      <vt:variant>
        <vt:lpstr>الخطوط المستخدمة</vt:lpstr>
      </vt:variant>
      <vt:variant>
        <vt:i4>4</vt:i4>
      </vt:variant>
      <vt:variant>
        <vt:lpstr>نسق</vt:lpstr>
      </vt:variant>
      <vt:variant>
        <vt:i4>2</vt:i4>
      </vt:variant>
      <vt:variant>
        <vt:lpstr>عناوين الشرائح</vt:lpstr>
      </vt:variant>
      <vt:variant>
        <vt:i4>26</vt:i4>
      </vt:variant>
    </vt:vector>
  </HeadingPairs>
  <TitlesOfParts>
    <vt:vector size="32" baseType="lpstr">
      <vt:lpstr>Arial</vt:lpstr>
      <vt:lpstr>Calibri</vt:lpstr>
      <vt:lpstr>Calibri Light</vt:lpstr>
      <vt:lpstr>Microsoft Sans Serif</vt:lpstr>
      <vt:lpstr>أثر رجعي</vt:lpstr>
      <vt:lpstr>1_أثر رجعي</vt:lpstr>
      <vt:lpstr>عرض تقديمي في PowerPoint</vt:lpstr>
      <vt:lpstr>أهداف الفصل :</vt:lpstr>
      <vt:lpstr>1/1 تعريف المحاسبة: </vt:lpstr>
      <vt:lpstr>1/1 تعريف المحاسبة: </vt:lpstr>
      <vt:lpstr>2/1 أهداف ووظائف المحاسبة: </vt:lpstr>
      <vt:lpstr>2/1 أهداف ووظائف المحاسبة: </vt:lpstr>
      <vt:lpstr>3/1 فروع المحاسبة:  </vt:lpstr>
      <vt:lpstr>3/1 فروع المحاسبة:  </vt:lpstr>
      <vt:lpstr>3/1 فروع المحاسبة:  </vt:lpstr>
      <vt:lpstr>3/1 فروع المحاسبة:  </vt:lpstr>
      <vt:lpstr>3/1 فروع المحاسبة:  </vt:lpstr>
      <vt:lpstr>القوائم المالية:  </vt:lpstr>
      <vt:lpstr>القوائم المالية:  </vt:lpstr>
      <vt:lpstr>4/1  مستخدمو المعلومات المحاسبية:</vt:lpstr>
      <vt:lpstr>5/1  أنواع منشآت الأعمال: </vt:lpstr>
      <vt:lpstr>5/1  أنواع منشآت الأعمال: </vt:lpstr>
      <vt:lpstr>5/1  أنواع منشآت الأعمال:  </vt:lpstr>
      <vt:lpstr>6/1: الفروض والمبادئ المحاسبية المتعارف عليها:</vt:lpstr>
      <vt:lpstr>6/1: الفروض والمبادئ المحاسبية المتعارف عليها:</vt:lpstr>
      <vt:lpstr>6/1: الفروض والمبادئ المحاسبية المتعارف عليها:</vt:lpstr>
      <vt:lpstr>6/1: الفروض والمبادئ المحاسبية المتعارف عليها:</vt:lpstr>
      <vt:lpstr>أسئلة وتمارين:</vt:lpstr>
      <vt:lpstr>أسئلة وتمارين:</vt:lpstr>
      <vt:lpstr>أسئلة وتمارين:</vt:lpstr>
      <vt:lpstr>أسئلة وتمارين:</vt:lpstr>
      <vt:lpstr>أسئلة وتمارين:</vt:lpstr>
    </vt:vector>
  </TitlesOfParts>
  <Company>PEARSON Copyright 2008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Financial Accounting</dc:creator>
  <cp:lastModifiedBy>AL Laith Group</cp:lastModifiedBy>
  <cp:revision>219</cp:revision>
  <dcterms:created xsi:type="dcterms:W3CDTF">2007-05-01T20:21:06Z</dcterms:created>
  <dcterms:modified xsi:type="dcterms:W3CDTF">2021-01-19T19:43:16Z</dcterms:modified>
</cp:coreProperties>
</file>